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9" r:id="rId10"/>
    <p:sldId id="264" r:id="rId11"/>
    <p:sldId id="265" r:id="rId12"/>
    <p:sldId id="266" r:id="rId13"/>
    <p:sldId id="290" r:id="rId14"/>
    <p:sldId id="267" r:id="rId15"/>
    <p:sldId id="268" r:id="rId16"/>
    <p:sldId id="269" r:id="rId17"/>
    <p:sldId id="291" r:id="rId18"/>
    <p:sldId id="270" r:id="rId19"/>
    <p:sldId id="271" r:id="rId20"/>
    <p:sldId id="272" r:id="rId21"/>
    <p:sldId id="273" r:id="rId22"/>
    <p:sldId id="274" r:id="rId23"/>
    <p:sldId id="276" r:id="rId24"/>
    <p:sldId id="275" r:id="rId25"/>
    <p:sldId id="277" r:id="rId26"/>
    <p:sldId id="278" r:id="rId27"/>
    <p:sldId id="282" r:id="rId28"/>
    <p:sldId id="284" r:id="rId29"/>
    <p:sldId id="279" r:id="rId30"/>
    <p:sldId id="280" r:id="rId31"/>
    <p:sldId id="281" r:id="rId32"/>
    <p:sldId id="285" r:id="rId33"/>
    <p:sldId id="286" r:id="rId34"/>
    <p:sldId id="287" r:id="rId35"/>
    <p:sldId id="288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C502"/>
    <a:srgbClr val="8C09E9"/>
    <a:srgbClr val="069C07"/>
    <a:srgbClr val="6307A4"/>
    <a:srgbClr val="C20000"/>
    <a:srgbClr val="B8BC0C"/>
    <a:srgbClr val="374C78"/>
    <a:srgbClr val="3F5687"/>
    <a:srgbClr val="3E6A92"/>
    <a:srgbClr val="4E6B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87"/>
    <p:restoredTop sz="94650"/>
  </p:normalViewPr>
  <p:slideViewPr>
    <p:cSldViewPr snapToGrid="0" snapToObjects="1">
      <p:cViewPr varScale="1">
        <p:scale>
          <a:sx n="92" d="100"/>
          <a:sy n="92" d="100"/>
        </p:scale>
        <p:origin x="176" y="27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2D367-8D27-8E41-B96E-0576DE21DCB9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10D98-3708-A740-92DD-09601F87A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9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10D98-3708-A740-92DD-09601F87A37C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3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CBB4-17F1-5643-8DEB-75599D970D44}" type="datetime1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93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C603-CFE9-A94B-8A03-3FFCE6FFF9B1}" type="datetime1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7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69188-4CD3-8144-9C7A-626107CDAE3A}" type="datetime1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11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96B3-AA55-C94D-BE44-808909993477}" type="datetime1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7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3727-2199-5649-AC87-E6E5681E0B8E}" type="datetime1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93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865B3-41D5-034E-B6F1-60C5D9F4873F}" type="datetime1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4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CA36-708B-7648-BF90-9D250630A9E2}" type="datetime1">
              <a:rPr lang="en-US" smtClean="0"/>
              <a:t>7/31/17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51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5DEAB-756C-5E4E-ACB5-A6BFCCE26CCF}" type="datetime1">
              <a:rPr lang="en-US" smtClean="0"/>
              <a:t>7/31/17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36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29A69-FC37-2F46-BF78-223F97D3DBFE}" type="datetime1">
              <a:rPr lang="en-US" smtClean="0"/>
              <a:t>7/31/17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0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A053D-4144-9F49-9F85-C796B4CF14D8}" type="datetime1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1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F090-368A-7842-8F3E-58B347A106A8}" type="datetime1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28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CA1DE-B3E7-4647-BF9E-AE25C997A068}" type="datetime1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A6B3E-46B9-EC46-AB95-0E643768D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4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tiff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ashishjain/" TargetMode="External"/><Relationship Id="rId4" Type="http://schemas.openxmlformats.org/officeDocument/2006/relationships/hyperlink" Target="https://github.com/aajains/" TargetMode="External"/><Relationship Id="rId5" Type="http://schemas.openxmlformats.org/officeDocument/2006/relationships/image" Target="../media/image1.jpeg"/><Relationship Id="rId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aajains@gmail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44920"/>
            <a:ext cx="9144000" cy="2387600"/>
          </a:xfrm>
        </p:spPr>
        <p:txBody>
          <a:bodyPr/>
          <a:lstStyle/>
          <a:p>
            <a:r>
              <a:rPr lang="en-US" b="1" dirty="0" smtClean="0"/>
              <a:t>Predicting the Likelihood of Flight Cancellations</a:t>
            </a:r>
            <a:endParaRPr lang="en-US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3999" y="2796311"/>
            <a:ext cx="9144000" cy="728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b="1" dirty="0" smtClean="0"/>
              <a:t>Aashish </a:t>
            </a:r>
            <a:r>
              <a:rPr lang="en-US" sz="3800" b="1" dirty="0" smtClean="0"/>
              <a:t>Jain, PhD</a:t>
            </a:r>
            <a:endParaRPr lang="en-US" sz="3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1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5000"/>
                    </a14:imgEffect>
                    <a14:imgEffect>
                      <a14:colorTemperature colorTemp="9000"/>
                    </a14:imgEffect>
                    <a14:imgEffect>
                      <a14:saturation sat="235000"/>
                    </a14:imgEffect>
                    <a14:imgEffect>
                      <a14:brightnessContrast bright="26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8222"/>
            <a:ext cx="12191998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23127" b="26648"/>
          <a:stretch/>
        </p:blipFill>
        <p:spPr>
          <a:xfrm>
            <a:off x="4728040" y="4286959"/>
            <a:ext cx="2416239" cy="606778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22222" y="3771668"/>
            <a:ext cx="6731000" cy="37699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latin typeface="+mj-lt"/>
                <a:ea typeface="Arial" charset="0"/>
                <a:cs typeface="Arial" charset="0"/>
              </a:rPr>
              <a:t>Data Science Intensive Capstone Project, May 29</a:t>
            </a:r>
            <a:r>
              <a:rPr lang="en-US" sz="2000" b="1" baseline="30000" dirty="0" smtClean="0">
                <a:latin typeface="+mj-lt"/>
                <a:ea typeface="Arial" charset="0"/>
                <a:cs typeface="Arial" charset="0"/>
              </a:rPr>
              <a:t>th</a:t>
            </a:r>
            <a:r>
              <a:rPr lang="en-US" sz="2000" b="1" dirty="0" smtClean="0">
                <a:latin typeface="+mj-lt"/>
                <a:ea typeface="Arial" charset="0"/>
                <a:cs typeface="Arial" charset="0"/>
              </a:rPr>
              <a:t> 2017 Cohort</a:t>
            </a:r>
            <a:endParaRPr lang="en-US" sz="2000" b="1" dirty="0"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68256" y="5109604"/>
            <a:ext cx="3825187" cy="376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latin typeface="+mj-lt"/>
                <a:ea typeface="Arial" charset="0"/>
                <a:cs typeface="Arial" charset="0"/>
              </a:rPr>
              <a:t>Thanks to Springboard mentors</a:t>
            </a:r>
            <a:endParaRPr lang="en-US" sz="1800" b="1" dirty="0">
              <a:latin typeface="+mj-lt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109" y="5486603"/>
            <a:ext cx="1072444" cy="1072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7661" y="5543047"/>
            <a:ext cx="1072444" cy="1072444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-59938" y="6577160"/>
            <a:ext cx="1894383" cy="309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dirty="0" smtClean="0">
                <a:latin typeface="+mj-lt"/>
                <a:ea typeface="Arial" charset="0"/>
                <a:cs typeface="Arial" charset="0"/>
              </a:rPr>
              <a:t>Hassan </a:t>
            </a:r>
            <a:r>
              <a:rPr lang="en-US" sz="1000" b="1" dirty="0" err="1" smtClean="0">
                <a:latin typeface="+mj-lt"/>
                <a:ea typeface="Arial" charset="0"/>
                <a:cs typeface="Arial" charset="0"/>
              </a:rPr>
              <a:t>Kingravi</a:t>
            </a:r>
            <a:r>
              <a:rPr lang="en-US" sz="1000" b="1" dirty="0" smtClean="0">
                <a:latin typeface="+mj-lt"/>
                <a:ea typeface="Arial" charset="0"/>
                <a:cs typeface="Arial" charset="0"/>
              </a:rPr>
              <a:t>, </a:t>
            </a:r>
            <a:r>
              <a:rPr lang="en-US" sz="1000" b="1" dirty="0" err="1" smtClean="0">
                <a:latin typeface="+mj-lt"/>
                <a:ea typeface="Arial" charset="0"/>
                <a:cs typeface="Arial" charset="0"/>
              </a:rPr>
              <a:t>Pindrop</a:t>
            </a:r>
            <a:r>
              <a:rPr lang="en-US" sz="1000" b="1" dirty="0" smtClean="0">
                <a:latin typeface="+mj-lt"/>
                <a:ea typeface="Arial" charset="0"/>
                <a:cs typeface="Arial" charset="0"/>
              </a:rPr>
              <a:t> Labs </a:t>
            </a:r>
            <a:endParaRPr lang="en-US" sz="1000" b="1" dirty="0"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912781" y="6574340"/>
            <a:ext cx="2264108" cy="2836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dirty="0" err="1" smtClean="0">
                <a:latin typeface="+mj-lt"/>
                <a:ea typeface="Arial" charset="0"/>
                <a:cs typeface="Arial" charset="0"/>
              </a:rPr>
              <a:t>Srdjan</a:t>
            </a:r>
            <a:r>
              <a:rPr lang="en-US" sz="1000" b="1" dirty="0" smtClean="0">
                <a:latin typeface="+mj-lt"/>
                <a:ea typeface="Arial" charset="0"/>
                <a:cs typeface="Arial" charset="0"/>
              </a:rPr>
              <a:t> </a:t>
            </a:r>
            <a:r>
              <a:rPr lang="en-US" sz="1000" b="1" dirty="0" err="1" smtClean="0">
                <a:latin typeface="+mj-lt"/>
                <a:ea typeface="Arial" charset="0"/>
                <a:cs typeface="Arial" charset="0"/>
              </a:rPr>
              <a:t>Santic</a:t>
            </a:r>
            <a:r>
              <a:rPr lang="en-US" sz="1000" b="1" dirty="0" smtClean="0">
                <a:latin typeface="+mj-lt"/>
                <a:ea typeface="Arial" charset="0"/>
                <a:cs typeface="Arial" charset="0"/>
              </a:rPr>
              <a:t>, RCC, University of Belgrade </a:t>
            </a:r>
            <a:endParaRPr lang="en-US" sz="1000" b="1" dirty="0"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3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4455"/>
          </a:xfrm>
          <a:solidFill>
            <a:srgbClr val="374C78"/>
          </a:solidFill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8FF05"/>
                </a:solidFill>
                <a:latin typeface="Athelas" charset="0"/>
                <a:ea typeface="Athelas" charset="0"/>
                <a:cs typeface="Athelas" charset="0"/>
              </a:rPr>
              <a:t>Flight Schedules</a:t>
            </a:r>
            <a:endParaRPr lang="en-US" sz="4000" dirty="0">
              <a:solidFill>
                <a:srgbClr val="08FF05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3" name="Picture 2" descr="monthly_canr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8" y="1067466"/>
            <a:ext cx="6445952" cy="2148651"/>
          </a:xfrm>
          <a:prstGeom prst="rect">
            <a:avLst/>
          </a:prstGeom>
        </p:spPr>
      </p:pic>
      <p:pic>
        <p:nvPicPr>
          <p:cNvPr id="5" name="Picture 4" descr="hourly_canra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8" y="4709349"/>
            <a:ext cx="6445952" cy="2148651"/>
          </a:xfrm>
          <a:prstGeom prst="rect">
            <a:avLst/>
          </a:prstGeom>
        </p:spPr>
      </p:pic>
      <p:pic>
        <p:nvPicPr>
          <p:cNvPr id="4" name="Picture 3" descr="weekly_canrat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048" y="3229782"/>
            <a:ext cx="6445952" cy="2148651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7396469" y="1657140"/>
            <a:ext cx="3327976" cy="417193"/>
          </a:xfrm>
          <a:prstGeom prst="rect">
            <a:avLst/>
          </a:prstGeom>
          <a:solidFill>
            <a:srgbClr val="374C78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smtClean="0">
                <a:solidFill>
                  <a:srgbClr val="08FF05"/>
                </a:solidFill>
                <a:latin typeface="Athelas" charset="0"/>
                <a:ea typeface="Athelas" charset="0"/>
                <a:cs typeface="Athelas" charset="0"/>
              </a:rPr>
              <a:t>Monthly cancellation rates</a:t>
            </a:r>
            <a:endParaRPr lang="en-US" sz="2200" dirty="0">
              <a:solidFill>
                <a:srgbClr val="08FF05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787443" y="1876778"/>
            <a:ext cx="620889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1"/>
          <p:cNvSpPr txBox="1">
            <a:spLocks/>
          </p:cNvSpPr>
          <p:nvPr/>
        </p:nvSpPr>
        <p:spPr>
          <a:xfrm>
            <a:off x="1805647" y="3813318"/>
            <a:ext cx="3288464" cy="417193"/>
          </a:xfrm>
          <a:prstGeom prst="rect">
            <a:avLst/>
          </a:prstGeom>
          <a:solidFill>
            <a:srgbClr val="374C78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smtClean="0">
                <a:solidFill>
                  <a:srgbClr val="08FF05"/>
                </a:solidFill>
                <a:latin typeface="Athelas" charset="0"/>
                <a:ea typeface="Athelas" charset="0"/>
                <a:cs typeface="Athelas" charset="0"/>
              </a:rPr>
              <a:t>Weekly cancellation rates</a:t>
            </a:r>
            <a:endParaRPr lang="en-US" sz="2200" dirty="0">
              <a:solidFill>
                <a:srgbClr val="08FF05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>
            <a:off x="5094111" y="4021915"/>
            <a:ext cx="651937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itle 1"/>
          <p:cNvSpPr txBox="1">
            <a:spLocks/>
          </p:cNvSpPr>
          <p:nvPr/>
        </p:nvSpPr>
        <p:spPr>
          <a:xfrm>
            <a:off x="7396469" y="5969496"/>
            <a:ext cx="3288464" cy="417193"/>
          </a:xfrm>
          <a:prstGeom prst="rect">
            <a:avLst/>
          </a:prstGeom>
          <a:solidFill>
            <a:srgbClr val="374C78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smtClean="0">
                <a:solidFill>
                  <a:srgbClr val="08FF05"/>
                </a:solidFill>
                <a:latin typeface="Athelas" charset="0"/>
                <a:ea typeface="Athelas" charset="0"/>
                <a:cs typeface="Athelas" charset="0"/>
              </a:rPr>
              <a:t>Hourly cancellation rates</a:t>
            </a:r>
            <a:endParaRPr lang="en-US" sz="2200" dirty="0">
              <a:solidFill>
                <a:srgbClr val="08FF05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787443" y="6191956"/>
            <a:ext cx="620889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3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501" y="4149425"/>
            <a:ext cx="12092977" cy="2727687"/>
            <a:chOff x="20501" y="4149425"/>
            <a:chExt cx="12092977" cy="2727687"/>
          </a:xfrm>
        </p:grpSpPr>
        <p:pic>
          <p:nvPicPr>
            <p:cNvPr id="8" name="Picture 7" descr="airline_canrat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754" y="4149425"/>
              <a:ext cx="8125724" cy="270857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0501" y="4384122"/>
              <a:ext cx="1890889" cy="2492990"/>
            </a:xfrm>
            <a:prstGeom prst="rect">
              <a:avLst/>
            </a:prstGeom>
            <a:ln>
              <a:solidFill>
                <a:srgbClr val="374C78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Athelas Bold"/>
                  <a:cs typeface="Athelas Bold"/>
                </a:rPr>
                <a:t>MQ - Envoy Air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EV - ExpressJet Airlines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US - US Airways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NK - Spirit Airlines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AA - American Airlines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B6 - </a:t>
              </a:r>
              <a:r>
                <a:rPr lang="en-US" sz="1200" dirty="0" err="1">
                  <a:latin typeface="Athelas Bold"/>
                  <a:cs typeface="Athelas Bold"/>
                </a:rPr>
                <a:t>Jetblue</a:t>
              </a:r>
              <a:r>
                <a:rPr lang="en-US" sz="1200" dirty="0">
                  <a:latin typeface="Athelas Bold"/>
                  <a:cs typeface="Athelas Bold"/>
                </a:rPr>
                <a:t> Airways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UA - United Airlines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OO - SkyWest Airlines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WN - Southwest Airlines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VX - Virgin America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DL - Delta Air Lines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F9 - Frontier Airlines</a:t>
              </a:r>
            </a:p>
            <a:p>
              <a:r>
                <a:rPr lang="en-US" sz="1200" dirty="0">
                  <a:latin typeface="Athelas Bold"/>
                  <a:cs typeface="Athelas Bold"/>
                </a:rPr>
                <a:t>AS - Alaska Airlines</a:t>
              </a:r>
            </a:p>
          </p:txBody>
        </p:sp>
        <p:sp>
          <p:nvSpPr>
            <p:cNvPr id="18" name="Title 1"/>
            <p:cNvSpPr txBox="1">
              <a:spLocks/>
            </p:cNvSpPr>
            <p:nvPr/>
          </p:nvSpPr>
          <p:spPr>
            <a:xfrm>
              <a:off x="2404357" y="4727096"/>
              <a:ext cx="1241231" cy="431831"/>
            </a:xfrm>
            <a:prstGeom prst="rect">
              <a:avLst/>
            </a:prstGeom>
            <a:solidFill>
              <a:srgbClr val="374C78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 smtClean="0">
                  <a:solidFill>
                    <a:srgbClr val="08FF05"/>
                  </a:solidFill>
                  <a:latin typeface="Athelas" charset="0"/>
                  <a:ea typeface="Athelas" charset="0"/>
                  <a:cs typeface="Athelas" charset="0"/>
                </a:rPr>
                <a:t>Airlines</a:t>
              </a:r>
              <a:endParaRPr lang="en-US" sz="2400" dirty="0">
                <a:solidFill>
                  <a:srgbClr val="08FF05"/>
                </a:solidFill>
                <a:latin typeface="Athelas" charset="0"/>
                <a:ea typeface="Athelas" charset="0"/>
                <a:cs typeface="Athelas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645588" y="4942949"/>
              <a:ext cx="335354" cy="40963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8" idx="1"/>
            </p:cNvCxnSpPr>
            <p:nvPr/>
          </p:nvCxnSpPr>
          <p:spPr>
            <a:xfrm flipH="1">
              <a:off x="1918782" y="4943012"/>
              <a:ext cx="485575" cy="40957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4455"/>
          </a:xfrm>
          <a:solidFill>
            <a:srgbClr val="374C78"/>
          </a:solidFill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8FF05"/>
                </a:solidFill>
                <a:latin typeface="Athelas" charset="0"/>
                <a:ea typeface="Athelas" charset="0"/>
                <a:cs typeface="Athelas" charset="0"/>
              </a:rPr>
              <a:t>Airports and Airlines</a:t>
            </a:r>
            <a:endParaRPr lang="en-US" sz="4000" dirty="0">
              <a:solidFill>
                <a:srgbClr val="08FF05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7" name="Picture 6" descr="airport_canra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0838"/>
            <a:ext cx="8125724" cy="27085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507682" y="614455"/>
            <a:ext cx="2684319" cy="3785652"/>
          </a:xfrm>
          <a:prstGeom prst="rect">
            <a:avLst/>
          </a:prstGeom>
          <a:ln>
            <a:solidFill>
              <a:srgbClr val="374C78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Athelas Bold"/>
                <a:cs typeface="Athelas Bold"/>
              </a:rPr>
              <a:t>ATL	Atlanta, GA</a:t>
            </a:r>
          </a:p>
          <a:p>
            <a:r>
              <a:rPr lang="en-US" sz="1200" dirty="0">
                <a:latin typeface="Athelas Bold"/>
                <a:cs typeface="Athelas Bold"/>
              </a:rPr>
              <a:t>BOS	Boston, MA</a:t>
            </a:r>
          </a:p>
          <a:p>
            <a:r>
              <a:rPr lang="en-US" sz="1200" dirty="0">
                <a:latin typeface="Athelas Bold"/>
                <a:cs typeface="Athelas Bold"/>
              </a:rPr>
              <a:t>BWI	Baltimore, MD</a:t>
            </a:r>
          </a:p>
          <a:p>
            <a:r>
              <a:rPr lang="en-US" sz="1200" dirty="0">
                <a:latin typeface="Athelas Bold"/>
                <a:cs typeface="Athelas Bold"/>
              </a:rPr>
              <a:t>CLT	Charlotte, NC</a:t>
            </a:r>
          </a:p>
          <a:p>
            <a:r>
              <a:rPr lang="en-US" sz="1200" dirty="0">
                <a:latin typeface="Athelas Bold"/>
                <a:cs typeface="Athelas Bold"/>
              </a:rPr>
              <a:t>DEN	Denver, CO</a:t>
            </a:r>
          </a:p>
          <a:p>
            <a:r>
              <a:rPr lang="en-US" sz="1200" dirty="0">
                <a:latin typeface="Athelas Bold"/>
                <a:cs typeface="Athelas Bold"/>
              </a:rPr>
              <a:t>DFW	Dallas/Fort Worth, TX</a:t>
            </a:r>
          </a:p>
          <a:p>
            <a:r>
              <a:rPr lang="en-US" sz="1200" dirty="0">
                <a:latin typeface="Athelas Bold"/>
                <a:cs typeface="Athelas Bold"/>
              </a:rPr>
              <a:t>DTW	Detroit, MI</a:t>
            </a:r>
          </a:p>
          <a:p>
            <a:r>
              <a:rPr lang="en-US" sz="1200" dirty="0">
                <a:latin typeface="Athelas Bold"/>
                <a:cs typeface="Athelas Bold"/>
              </a:rPr>
              <a:t>EWR	Newark, NJ</a:t>
            </a:r>
          </a:p>
          <a:p>
            <a:r>
              <a:rPr lang="en-US" sz="1200" dirty="0">
                <a:latin typeface="Athelas Bold"/>
                <a:cs typeface="Athelas Bold"/>
              </a:rPr>
              <a:t>IAH	Houston, TX</a:t>
            </a:r>
          </a:p>
          <a:p>
            <a:r>
              <a:rPr lang="en-US" sz="1200" dirty="0">
                <a:latin typeface="Athelas Bold"/>
                <a:cs typeface="Athelas Bold"/>
              </a:rPr>
              <a:t>JFK	New York, NY</a:t>
            </a:r>
          </a:p>
          <a:p>
            <a:r>
              <a:rPr lang="en-US" sz="1200" dirty="0">
                <a:latin typeface="Athelas Bold"/>
                <a:cs typeface="Athelas Bold"/>
              </a:rPr>
              <a:t>LAS	Las Vegas, NV</a:t>
            </a:r>
          </a:p>
          <a:p>
            <a:r>
              <a:rPr lang="en-US" sz="1200" dirty="0">
                <a:latin typeface="Athelas Bold"/>
                <a:cs typeface="Athelas Bold"/>
              </a:rPr>
              <a:t>LAX	Los Angeles, CA</a:t>
            </a:r>
          </a:p>
          <a:p>
            <a:r>
              <a:rPr lang="en-US" sz="1200" dirty="0">
                <a:latin typeface="Athelas Bold"/>
                <a:cs typeface="Athelas Bold"/>
              </a:rPr>
              <a:t>LGA	New York, NY</a:t>
            </a:r>
          </a:p>
          <a:p>
            <a:r>
              <a:rPr lang="en-US" sz="1200" dirty="0">
                <a:latin typeface="Athelas Bold"/>
                <a:cs typeface="Athelas Bold"/>
              </a:rPr>
              <a:t>MCO	Orlando, FL</a:t>
            </a:r>
          </a:p>
          <a:p>
            <a:r>
              <a:rPr lang="en-US" sz="1200" dirty="0">
                <a:latin typeface="Athelas Bold"/>
                <a:cs typeface="Athelas Bold"/>
              </a:rPr>
              <a:t>MSP	Minneapolis, MN</a:t>
            </a:r>
          </a:p>
          <a:p>
            <a:r>
              <a:rPr lang="en-US" sz="1200" dirty="0">
                <a:latin typeface="Athelas Bold"/>
                <a:cs typeface="Athelas Bold"/>
              </a:rPr>
              <a:t>ORD	Chicago, IL</a:t>
            </a:r>
          </a:p>
          <a:p>
            <a:r>
              <a:rPr lang="en-US" sz="1200" dirty="0">
                <a:latin typeface="Athelas Bold"/>
                <a:cs typeface="Athelas Bold"/>
              </a:rPr>
              <a:t>PHX	Phoenix, AZ</a:t>
            </a:r>
          </a:p>
          <a:p>
            <a:r>
              <a:rPr lang="en-US" sz="1200" dirty="0">
                <a:latin typeface="Athelas Bold"/>
                <a:cs typeface="Athelas Bold"/>
              </a:rPr>
              <a:t>SEA	Seattle, WA</a:t>
            </a:r>
          </a:p>
          <a:p>
            <a:r>
              <a:rPr lang="en-US" sz="1200" dirty="0">
                <a:latin typeface="Athelas Bold"/>
                <a:cs typeface="Athelas Bold"/>
              </a:rPr>
              <a:t>SFO	San Francisco, CA</a:t>
            </a:r>
          </a:p>
          <a:p>
            <a:r>
              <a:rPr lang="en-US" sz="1200" dirty="0">
                <a:latin typeface="Athelas Bold"/>
                <a:cs typeface="Athelas Bold"/>
              </a:rPr>
              <a:t>SLC	Salt Lake City, </a:t>
            </a:r>
            <a:r>
              <a:rPr lang="en-US" sz="1200" dirty="0" smtClean="0">
                <a:latin typeface="Athelas Bold"/>
                <a:cs typeface="Athelas Bold"/>
              </a:rPr>
              <a:t>UT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7505108" y="1293973"/>
            <a:ext cx="1431074" cy="431831"/>
          </a:xfrm>
          <a:prstGeom prst="rect">
            <a:avLst/>
          </a:prstGeom>
          <a:solidFill>
            <a:srgbClr val="374C78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rgbClr val="08FF05"/>
                </a:solidFill>
                <a:latin typeface="Athelas" charset="0"/>
                <a:ea typeface="Athelas" charset="0"/>
                <a:cs typeface="Athelas" charset="0"/>
              </a:rPr>
              <a:t>Airports</a:t>
            </a:r>
            <a:endParaRPr lang="en-US" sz="2400" dirty="0">
              <a:solidFill>
                <a:srgbClr val="08FF05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787444" y="1502001"/>
            <a:ext cx="717664" cy="37477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</p:cNvCxnSpPr>
          <p:nvPr/>
        </p:nvCxnSpPr>
        <p:spPr>
          <a:xfrm>
            <a:off x="8936182" y="1509889"/>
            <a:ext cx="571500" cy="36688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9170" y="6458602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10</a:t>
            </a:fld>
            <a:endParaRPr lang="en-US" dirty="0"/>
          </a:p>
        </p:txBody>
      </p:sp>
      <p:pic>
        <p:nvPicPr>
          <p:cNvPr id="20" name="Picture 19" descr="monthly_canrate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7" t="6797" b="61245"/>
          <a:stretch/>
        </p:blipFill>
        <p:spPr>
          <a:xfrm>
            <a:off x="5170658" y="950632"/>
            <a:ext cx="1904984" cy="68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4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4455"/>
          </a:xfrm>
          <a:solidFill>
            <a:srgbClr val="374C78"/>
          </a:solidFill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8FF05"/>
                </a:solidFill>
                <a:latin typeface="Athelas" charset="0"/>
                <a:ea typeface="Athelas" charset="0"/>
                <a:cs typeface="Athelas" charset="0"/>
              </a:rPr>
              <a:t>Flight Distance</a:t>
            </a:r>
            <a:endParaRPr lang="en-US" sz="4000" dirty="0">
              <a:solidFill>
                <a:srgbClr val="08FF05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3" name="Picture 2" descr="distance_canr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801"/>
            <a:ext cx="12192000" cy="48768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4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31996" y="2892781"/>
            <a:ext cx="5845059" cy="525474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Weather factors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5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4455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Temperature, Humidity and Wind Speed</a:t>
            </a:r>
            <a:endParaRPr lang="en-US" sz="4000" dirty="0">
              <a:solidFill>
                <a:srgbClr val="374C78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4" name="Picture 3" descr="temperature_canr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455"/>
            <a:ext cx="8112067" cy="3244827"/>
          </a:xfrm>
          <a:prstGeom prst="rect">
            <a:avLst/>
          </a:prstGeom>
        </p:spPr>
      </p:pic>
      <p:pic>
        <p:nvPicPr>
          <p:cNvPr id="5" name="Picture 4" descr="humidity_windspeed_canra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36" y="4153978"/>
            <a:ext cx="8112067" cy="270402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865361" y="1442755"/>
            <a:ext cx="1882439" cy="614455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Temperature</a:t>
            </a:r>
            <a:endParaRPr lang="en-US" sz="2400" dirty="0">
              <a:solidFill>
                <a:srgbClr val="374C78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244472" y="1767542"/>
            <a:ext cx="620889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10410283" y="4667430"/>
            <a:ext cx="1781717" cy="614455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Wind speed</a:t>
            </a:r>
            <a:endParaRPr lang="en-US" sz="2400" dirty="0">
              <a:solidFill>
                <a:srgbClr val="374C78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0010346" y="5005872"/>
            <a:ext cx="406262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0" y="4667430"/>
            <a:ext cx="1471022" cy="614455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Humidity</a:t>
            </a:r>
            <a:endParaRPr lang="en-US" sz="2400" dirty="0">
              <a:solidFill>
                <a:srgbClr val="374C78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61260" y="5005872"/>
            <a:ext cx="532592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4455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Wind Direction</a:t>
            </a:r>
            <a:endParaRPr lang="en-US" sz="4000" dirty="0">
              <a:solidFill>
                <a:srgbClr val="374C78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3" name="Picture 2" descr="winddir_canr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9286"/>
            <a:ext cx="12192000" cy="48768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14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9546" y="6140397"/>
            <a:ext cx="10834254" cy="6144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0</a:t>
            </a:r>
            <a:r>
              <a:rPr lang="en-US" sz="3000" baseline="30000" dirty="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0 </a:t>
            </a:r>
            <a:r>
              <a:rPr lang="en-US" sz="3000" dirty="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: North, 90</a:t>
            </a:r>
            <a:r>
              <a:rPr lang="en-US" sz="3000" baseline="30000" dirty="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0</a:t>
            </a:r>
            <a:r>
              <a:rPr lang="en-US" sz="3000" dirty="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: East, 180</a:t>
            </a:r>
            <a:r>
              <a:rPr lang="en-US" sz="3000" baseline="30000" dirty="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0</a:t>
            </a:r>
            <a:r>
              <a:rPr lang="en-US" sz="3000" dirty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: </a:t>
            </a:r>
            <a:r>
              <a:rPr lang="en-US" sz="3000" dirty="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South</a:t>
            </a:r>
            <a:r>
              <a:rPr lang="en-US" sz="300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, 270</a:t>
            </a:r>
            <a:r>
              <a:rPr lang="en-US" sz="3000" baseline="3000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0</a:t>
            </a:r>
            <a:r>
              <a:rPr lang="en-US" sz="300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: </a:t>
            </a:r>
            <a:r>
              <a:rPr lang="en-US" sz="300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West</a:t>
            </a:r>
            <a:endParaRPr lang="en-US" sz="3000" dirty="0">
              <a:solidFill>
                <a:srgbClr val="374C78"/>
              </a:solidFill>
              <a:latin typeface="Athelas" charset="0"/>
              <a:ea typeface="Athelas" charset="0"/>
              <a:cs typeface="Athe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79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4455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Weather Conditions</a:t>
            </a:r>
            <a:endParaRPr lang="en-US" sz="4000" dirty="0">
              <a:solidFill>
                <a:srgbClr val="374C78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4" name="Picture 3" descr="conditions_canr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67" y="614455"/>
            <a:ext cx="8513925" cy="624354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31996" y="2935112"/>
            <a:ext cx="5845059" cy="64911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 smtClean="0">
                <a:solidFill>
                  <a:srgbClr val="FFFF00"/>
                </a:solidFill>
                <a:latin typeface="Athelas" charset="0"/>
                <a:ea typeface="Athelas" charset="0"/>
                <a:cs typeface="Athelas" charset="0"/>
              </a:rPr>
              <a:t>Flight historical performances </a:t>
            </a:r>
            <a:endParaRPr lang="en-US" sz="3000" dirty="0">
              <a:solidFill>
                <a:srgbClr val="FFFF00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3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4455"/>
          </a:xfrm>
          <a:solidFill>
            <a:schemeClr val="accent4">
              <a:lumMod val="50000"/>
            </a:schemeClr>
          </a:solidFill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  <a:latin typeface="Athelas" charset="0"/>
                <a:ea typeface="Athelas" charset="0"/>
                <a:cs typeface="Athelas" charset="0"/>
              </a:rPr>
              <a:t>Cancellation and Diversion History</a:t>
            </a:r>
            <a:endParaRPr lang="en-US" sz="4000" dirty="0">
              <a:solidFill>
                <a:srgbClr val="FFFF00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3" name="Picture 2" descr="candiv_canr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073"/>
            <a:ext cx="12192000" cy="541866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4455"/>
          </a:xfrm>
          <a:solidFill>
            <a:schemeClr val="accent4">
              <a:lumMod val="50000"/>
            </a:schemeClr>
          </a:solidFill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  <a:latin typeface="Athelas" charset="0"/>
                <a:ea typeface="Athelas" charset="0"/>
                <a:cs typeface="Athelas" charset="0"/>
              </a:rPr>
              <a:t>Some Historical Indicators</a:t>
            </a:r>
            <a:endParaRPr lang="en-US" sz="4000" dirty="0">
              <a:solidFill>
                <a:srgbClr val="FFFF00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4" name="Picture 3" descr="history_indicator_canr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" y="1625822"/>
            <a:ext cx="12163476" cy="405449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18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64699" y="5924457"/>
            <a:ext cx="2862174" cy="6144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latin typeface="Athelas" charset="0"/>
                <a:ea typeface="Athelas" charset="0"/>
                <a:cs typeface="Athelas" charset="0"/>
              </a:rPr>
              <a:t>Temporary flight:</a:t>
            </a:r>
            <a:r>
              <a:rPr lang="en-US" sz="2000" dirty="0" smtClean="0">
                <a:latin typeface="Athelas" charset="0"/>
                <a:ea typeface="Athelas" charset="0"/>
                <a:cs typeface="Athelas" charset="0"/>
              </a:rPr>
              <a:t> A flight which has history of no flights in </a:t>
            </a:r>
            <a:r>
              <a:rPr lang="en-US" sz="2000" dirty="0" err="1" smtClean="0">
                <a:latin typeface="Athelas" charset="0"/>
                <a:ea typeface="Athelas" charset="0"/>
                <a:cs typeface="Athelas" charset="0"/>
              </a:rPr>
              <a:t>lasy</a:t>
            </a:r>
            <a:r>
              <a:rPr lang="en-US" sz="2000" dirty="0" smtClean="0">
                <a:latin typeface="Athelas" charset="0"/>
                <a:ea typeface="Athelas" charset="0"/>
                <a:cs typeface="Athelas" charset="0"/>
              </a:rPr>
              <a:t> </a:t>
            </a:r>
            <a:r>
              <a:rPr lang="en-US" sz="2000" dirty="0" err="1" smtClean="0">
                <a:latin typeface="Athelas" charset="0"/>
                <a:ea typeface="Athelas" charset="0"/>
                <a:cs typeface="Athelas" charset="0"/>
              </a:rPr>
              <a:t>ndays</a:t>
            </a:r>
            <a:endParaRPr lang="en-US" sz="2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190583" y="5954187"/>
            <a:ext cx="2862174" cy="6144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latin typeface="Athelas" charset="0"/>
                <a:ea typeface="Athelas" charset="0"/>
                <a:cs typeface="Athelas" charset="0"/>
              </a:rPr>
              <a:t>All cancelled:</a:t>
            </a:r>
            <a:r>
              <a:rPr lang="en-US" sz="2000" dirty="0" smtClean="0">
                <a:latin typeface="Athelas" charset="0"/>
                <a:ea typeface="Athelas" charset="0"/>
                <a:cs typeface="Athelas" charset="0"/>
              </a:rPr>
              <a:t> A flight which has history of  100% cancellations</a:t>
            </a:r>
            <a:endParaRPr lang="en-US" sz="2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943109" y="5924457"/>
            <a:ext cx="2862174" cy="6144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latin typeface="Athelas" charset="0"/>
                <a:ea typeface="Athelas" charset="0"/>
                <a:cs typeface="Athelas" charset="0"/>
              </a:rPr>
              <a:t>All diverted:</a:t>
            </a:r>
            <a:r>
              <a:rPr lang="en-US" sz="2000" dirty="0" smtClean="0">
                <a:latin typeface="Athelas" charset="0"/>
                <a:ea typeface="Athelas" charset="0"/>
                <a:cs typeface="Athelas" charset="0"/>
              </a:rPr>
              <a:t> A flight which has history of  100% diversions</a:t>
            </a:r>
            <a:endParaRPr lang="en-US" sz="2000" dirty="0">
              <a:latin typeface="Athelas" charset="0"/>
              <a:ea typeface="Athelas" charset="0"/>
              <a:cs typeface="Athe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68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54182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The Problem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490" y="734290"/>
            <a:ext cx="4364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thelas" charset="0"/>
                <a:ea typeface="Athelas" charset="0"/>
                <a:cs typeface="Athelas" charset="0"/>
              </a:rPr>
              <a:t>Total flights in </a:t>
            </a:r>
            <a:r>
              <a:rPr lang="en-US" sz="2400" dirty="0" smtClean="0">
                <a:latin typeface="Athelas" charset="0"/>
                <a:ea typeface="Athelas" charset="0"/>
                <a:cs typeface="Athelas" charset="0"/>
              </a:rPr>
              <a:t>two years (</a:t>
            </a:r>
            <a:r>
              <a:rPr lang="en-US" sz="2400" dirty="0" smtClean="0">
                <a:latin typeface="Athelas" charset="0"/>
                <a:ea typeface="Athelas" charset="0"/>
                <a:cs typeface="Athelas" charset="0"/>
              </a:rPr>
              <a:t>2015 and 2016) </a:t>
            </a:r>
            <a:r>
              <a:rPr lang="en-US" sz="2400" dirty="0" smtClean="0">
                <a:latin typeface="Athelas" charset="0"/>
                <a:ea typeface="Athelas" charset="0"/>
                <a:cs typeface="Athelas" charset="0"/>
              </a:rPr>
              <a:t>in top 20 airports: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5964" y="2820003"/>
            <a:ext cx="37511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Athelas" charset="0"/>
                <a:ea typeface="Athelas" charset="0"/>
                <a:cs typeface="Athelas" charset="0"/>
              </a:rPr>
              <a:t>1.14</a:t>
            </a:r>
            <a:r>
              <a:rPr lang="en-US" sz="3000" b="1" smtClean="0">
                <a:solidFill>
                  <a:srgbClr val="FF0000"/>
                </a:solidFill>
                <a:latin typeface="Athelas" charset="0"/>
                <a:ea typeface="Athelas" charset="0"/>
                <a:cs typeface="Athelas" charset="0"/>
              </a:rPr>
              <a:t>% (≅32,600 </a:t>
            </a:r>
            <a:r>
              <a:rPr lang="en-US" sz="3000" b="1" dirty="0" smtClean="0">
                <a:solidFill>
                  <a:srgbClr val="FF0000"/>
                </a:solidFill>
                <a:latin typeface="Athelas" charset="0"/>
                <a:ea typeface="Athelas" charset="0"/>
                <a:cs typeface="Athelas" charset="0"/>
              </a:rPr>
              <a:t>flights)</a:t>
            </a:r>
            <a:endParaRPr lang="en-US" sz="3000" b="1" dirty="0">
              <a:solidFill>
                <a:srgbClr val="FF0000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3814" y="1607218"/>
            <a:ext cx="2482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B050"/>
                </a:solidFill>
                <a:latin typeface="Athelas" charset="0"/>
                <a:ea typeface="Athelas" charset="0"/>
                <a:cs typeface="Athelas" charset="0"/>
              </a:rPr>
              <a:t>2.85+ millions</a:t>
            </a:r>
            <a:endParaRPr lang="en-US" sz="3000" b="1" dirty="0">
              <a:solidFill>
                <a:srgbClr val="00B050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1" t="12324" r="9319" b="12727"/>
          <a:stretch/>
        </p:blipFill>
        <p:spPr>
          <a:xfrm>
            <a:off x="5072125" y="821880"/>
            <a:ext cx="7119875" cy="43226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9489" y="2253456"/>
            <a:ext cx="4364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thelas" charset="0"/>
                <a:ea typeface="Athelas" charset="0"/>
                <a:cs typeface="Athelas" charset="0"/>
              </a:rPr>
              <a:t>Cancellation rate: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8653" y="3514119"/>
            <a:ext cx="4641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thelas" charset="0"/>
                <a:ea typeface="Athelas" charset="0"/>
                <a:cs typeface="Athelas" charset="0"/>
              </a:rPr>
              <a:t>Even though </a:t>
            </a:r>
            <a:r>
              <a:rPr lang="en-US" sz="2400" dirty="0" smtClean="0">
                <a:latin typeface="Athelas" charset="0"/>
                <a:ea typeface="Athelas" charset="0"/>
                <a:cs typeface="Athelas" charset="0"/>
              </a:rPr>
              <a:t>1.14% </a:t>
            </a:r>
            <a:r>
              <a:rPr lang="en-US" sz="2400" dirty="0" smtClean="0">
                <a:latin typeface="Athelas" charset="0"/>
                <a:ea typeface="Athelas" charset="0"/>
                <a:cs typeface="Athelas" charset="0"/>
              </a:rPr>
              <a:t>is a small number, one rare event causes lot of troubles to passengers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66365" y="5490589"/>
            <a:ext cx="7980733" cy="116955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Athelas" charset="0"/>
                <a:ea typeface="Athelas" charset="0"/>
                <a:cs typeface="Athelas" charset="0"/>
              </a:rPr>
              <a:t>What factors affect flight cancellation rate?</a:t>
            </a:r>
            <a:endParaRPr lang="en-US" sz="2400" b="1" dirty="0">
              <a:latin typeface="Athelas" charset="0"/>
              <a:ea typeface="Athelas" charset="0"/>
              <a:cs typeface="Athelas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Athelas" charset="0"/>
                <a:ea typeface="Athelas" charset="0"/>
                <a:cs typeface="Athelas" charset="0"/>
              </a:rPr>
              <a:t>Can we predict the likelihood of a flight getting cancelled?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4455"/>
          </a:xfrm>
          <a:solidFill>
            <a:schemeClr val="accent4">
              <a:lumMod val="50000"/>
            </a:schemeClr>
          </a:solidFill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  <a:latin typeface="Athelas" charset="0"/>
                <a:ea typeface="Athelas" charset="0"/>
                <a:cs typeface="Athelas" charset="0"/>
              </a:rPr>
              <a:t>Departure and Arrival Delay History</a:t>
            </a:r>
            <a:endParaRPr lang="en-US" sz="4000" dirty="0">
              <a:solidFill>
                <a:srgbClr val="FFFF00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5" name="Picture 4" descr="arrdelaymedian_canr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444" y="3569170"/>
            <a:ext cx="6166556" cy="3288830"/>
          </a:xfrm>
          <a:prstGeom prst="rect">
            <a:avLst/>
          </a:prstGeom>
        </p:spPr>
      </p:pic>
      <p:pic>
        <p:nvPicPr>
          <p:cNvPr id="6" name="Picture 5" descr="depdelaymedian_canra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4456"/>
            <a:ext cx="6166556" cy="328883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349065" y="1709476"/>
            <a:ext cx="2345268" cy="49185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FFF00"/>
                </a:solidFill>
                <a:latin typeface="Athelas" charset="0"/>
                <a:ea typeface="Athelas" charset="0"/>
                <a:cs typeface="Athelas" charset="0"/>
              </a:rPr>
              <a:t>Departure Delay</a:t>
            </a:r>
            <a:endParaRPr lang="en-US" sz="2400" dirty="0">
              <a:solidFill>
                <a:srgbClr val="FFFF00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85962" y="4895765"/>
            <a:ext cx="1896104" cy="49185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FFF00"/>
                </a:solidFill>
                <a:latin typeface="Athelas" charset="0"/>
                <a:ea typeface="Athelas" charset="0"/>
                <a:cs typeface="Athelas" charset="0"/>
              </a:rPr>
              <a:t>Arrival Delay</a:t>
            </a:r>
            <a:endParaRPr lang="en-US" sz="2400" dirty="0">
              <a:solidFill>
                <a:srgbClr val="FFFF00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166557" y="1958706"/>
            <a:ext cx="1182509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>
            <a:off x="4682066" y="5141694"/>
            <a:ext cx="1343378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9202882" y="649287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6411" y="1139762"/>
            <a:ext cx="10024002" cy="4294751"/>
          </a:xfrm>
        </p:spPr>
        <p:txBody>
          <a:bodyPr>
            <a:noAutofit/>
          </a:bodyPr>
          <a:lstStyle/>
          <a:p>
            <a:pPr algn="ctr"/>
            <a:r>
              <a:rPr lang="en-US" sz="6200" dirty="0" smtClean="0">
                <a:latin typeface="Athelas" charset="0"/>
                <a:ea typeface="Athelas" charset="0"/>
                <a:cs typeface="Athelas" charset="0"/>
              </a:rPr>
              <a:t>Machine Learning </a:t>
            </a:r>
            <a:r>
              <a:rPr lang="en-US" sz="6200" dirty="0">
                <a:latin typeface="Athelas" charset="0"/>
                <a:ea typeface="Athelas" charset="0"/>
                <a:cs typeface="Athelas" charset="0"/>
              </a:rPr>
              <a:t>Modeling</a:t>
            </a:r>
            <a:br>
              <a:rPr lang="en-US" sz="6200" dirty="0">
                <a:latin typeface="Athelas" charset="0"/>
                <a:ea typeface="Athelas" charset="0"/>
                <a:cs typeface="Athelas" charset="0"/>
              </a:rPr>
            </a:br>
            <a:r>
              <a:rPr lang="en-US" sz="1200" dirty="0">
                <a:solidFill>
                  <a:srgbClr val="0000FF"/>
                </a:solidFill>
                <a:latin typeface="Athelas" charset="0"/>
                <a:ea typeface="Athelas" charset="0"/>
                <a:cs typeface="Athelas" charset="0"/>
              </a:rPr>
              <a:t>https://</a:t>
            </a:r>
            <a:r>
              <a:rPr lang="en-US" sz="1200" dirty="0" err="1">
                <a:solidFill>
                  <a:srgbClr val="0000FF"/>
                </a:solidFill>
                <a:latin typeface="Athelas" charset="0"/>
                <a:ea typeface="Athelas" charset="0"/>
                <a:cs typeface="Athelas" charset="0"/>
              </a:rPr>
              <a:t>github.com</a:t>
            </a:r>
            <a:r>
              <a:rPr lang="en-US" sz="1200" dirty="0">
                <a:solidFill>
                  <a:srgbClr val="0000FF"/>
                </a:solidFill>
                <a:latin typeface="Athelas" charset="0"/>
                <a:ea typeface="Athelas" charset="0"/>
                <a:cs typeface="Athelas" charset="0"/>
              </a:rPr>
              <a:t>/</a:t>
            </a:r>
            <a:r>
              <a:rPr lang="en-US" sz="1200" dirty="0" err="1">
                <a:solidFill>
                  <a:srgbClr val="0000FF"/>
                </a:solidFill>
                <a:latin typeface="Athelas" charset="0"/>
                <a:ea typeface="Athelas" charset="0"/>
                <a:cs typeface="Athelas" charset="0"/>
              </a:rPr>
              <a:t>aajains</a:t>
            </a:r>
            <a:r>
              <a:rPr lang="en-US" sz="1200" dirty="0">
                <a:solidFill>
                  <a:srgbClr val="0000FF"/>
                </a:solidFill>
                <a:latin typeface="Athelas" charset="0"/>
                <a:ea typeface="Athelas" charset="0"/>
                <a:cs typeface="Athelas" charset="0"/>
              </a:rPr>
              <a:t>/springboard-</a:t>
            </a:r>
            <a:r>
              <a:rPr lang="en-US" sz="1200" dirty="0" err="1">
                <a:solidFill>
                  <a:srgbClr val="0000FF"/>
                </a:solidFill>
                <a:latin typeface="Athelas" charset="0"/>
                <a:ea typeface="Athelas" charset="0"/>
                <a:cs typeface="Athelas" charset="0"/>
              </a:rPr>
              <a:t>datascience</a:t>
            </a:r>
            <a:r>
              <a:rPr lang="en-US" sz="1200" dirty="0">
                <a:solidFill>
                  <a:srgbClr val="0000FF"/>
                </a:solidFill>
                <a:latin typeface="Athelas" charset="0"/>
                <a:ea typeface="Athelas" charset="0"/>
                <a:cs typeface="Athelas" charset="0"/>
              </a:rPr>
              <a:t>-intensive/tree/master/</a:t>
            </a:r>
            <a:r>
              <a:rPr lang="en-US" sz="1200" dirty="0" err="1">
                <a:solidFill>
                  <a:srgbClr val="0000FF"/>
                </a:solidFill>
                <a:latin typeface="Athelas" charset="0"/>
                <a:ea typeface="Athelas" charset="0"/>
                <a:cs typeface="Athelas" charset="0"/>
              </a:rPr>
              <a:t>capstone_project</a:t>
            </a:r>
            <a:r>
              <a:rPr lang="en-US" sz="1200" dirty="0">
                <a:solidFill>
                  <a:srgbClr val="0000FF"/>
                </a:solidFill>
                <a:latin typeface="Athelas" charset="0"/>
                <a:ea typeface="Athelas" charset="0"/>
                <a:cs typeface="Athelas" charset="0"/>
              </a:rPr>
              <a:t>/Modeling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6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08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Modeling Overview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394415" y="774300"/>
            <a:ext cx="8340362" cy="1158185"/>
          </a:xfrm>
          <a:prstGeom prst="rect">
            <a:avLst/>
          </a:prstGeom>
          <a:noFill/>
          <a:ln w="28575" cmpd="sng">
            <a:solidFill>
              <a:srgbClr val="374C78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Athelas Regular"/>
                <a:cs typeface="Athelas Regular"/>
              </a:rPr>
              <a:t>Type: Supervised learning</a:t>
            </a:r>
            <a:endParaRPr lang="en-US" sz="2800" dirty="0">
              <a:solidFill>
                <a:srgbClr val="000000"/>
              </a:solidFill>
              <a:latin typeface="Athelas Regular"/>
              <a:cs typeface="Athelas Regular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380304" y="4853148"/>
            <a:ext cx="8354473" cy="1158185"/>
          </a:xfrm>
          <a:prstGeom prst="rect">
            <a:avLst/>
          </a:prstGeom>
          <a:noFill/>
          <a:ln w="28575" cmpd="sng">
            <a:solidFill>
              <a:srgbClr val="374C78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Athelas Regular"/>
                <a:cs typeface="Athelas Regular"/>
              </a:rPr>
              <a:t>Tools: Python’s </a:t>
            </a:r>
            <a:r>
              <a:rPr lang="en-US" sz="2800" dirty="0" err="1" smtClean="0">
                <a:solidFill>
                  <a:srgbClr val="000000"/>
                </a:solidFill>
                <a:latin typeface="Athelas Regular"/>
                <a:cs typeface="Athelas Regular"/>
              </a:rPr>
              <a:t>scikit</a:t>
            </a:r>
            <a:r>
              <a:rPr lang="en-US" sz="2800" dirty="0" smtClean="0">
                <a:solidFill>
                  <a:srgbClr val="000000"/>
                </a:solidFill>
                <a:latin typeface="Athelas Regular"/>
                <a:cs typeface="Athelas Regular"/>
              </a:rPr>
              <a:t> learn and </a:t>
            </a:r>
            <a:r>
              <a:rPr lang="en-US" sz="2800" dirty="0" err="1" smtClean="0">
                <a:solidFill>
                  <a:srgbClr val="000000"/>
                </a:solidFill>
                <a:latin typeface="Athelas Regular"/>
                <a:cs typeface="Athelas Regular"/>
              </a:rPr>
              <a:t>imblearn</a:t>
            </a:r>
            <a:endParaRPr lang="en-US" sz="2800" dirty="0">
              <a:solidFill>
                <a:srgbClr val="000000"/>
              </a:solidFill>
              <a:latin typeface="Athelas Regular"/>
              <a:cs typeface="Athelas Regular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380304" y="2148306"/>
            <a:ext cx="8354473" cy="1158185"/>
          </a:xfrm>
          <a:prstGeom prst="rect">
            <a:avLst/>
          </a:prstGeom>
          <a:noFill/>
          <a:ln w="28575" cmpd="sng">
            <a:solidFill>
              <a:srgbClr val="374C78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Athelas Regular"/>
                <a:cs typeface="Athelas Regular"/>
              </a:rPr>
              <a:t>Binary classification: 1 for cancelled and 0 for non-cancelled flights</a:t>
            </a:r>
            <a:endParaRPr lang="en-US" sz="2800" dirty="0">
              <a:solidFill>
                <a:srgbClr val="000000"/>
              </a:solidFill>
              <a:latin typeface="Athelas Regular"/>
              <a:cs typeface="Athelas Regular"/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380304" y="3484370"/>
            <a:ext cx="8354473" cy="1158185"/>
          </a:xfrm>
          <a:prstGeom prst="rect">
            <a:avLst/>
          </a:prstGeom>
          <a:noFill/>
          <a:ln w="28575" cmpd="sng">
            <a:solidFill>
              <a:srgbClr val="374C78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Athelas Regular"/>
                <a:cs typeface="Athelas Regular"/>
              </a:rPr>
              <a:t>Highly imbalanced data: 1.14% data tagged with class 1</a:t>
            </a:r>
            <a:endParaRPr lang="en-US" sz="2800" dirty="0">
              <a:solidFill>
                <a:srgbClr val="000000"/>
              </a:solidFill>
              <a:latin typeface="Athelas Regular"/>
              <a:cs typeface="Athelas Regular"/>
            </a:endParaRPr>
          </a:p>
        </p:txBody>
      </p:sp>
      <p:sp>
        <p:nvSpPr>
          <p:cNvPr id="89" name="Title 1"/>
          <p:cNvSpPr txBox="1">
            <a:spLocks/>
          </p:cNvSpPr>
          <p:nvPr/>
        </p:nvSpPr>
        <p:spPr>
          <a:xfrm>
            <a:off x="8734777" y="3799843"/>
            <a:ext cx="2003779" cy="57909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0000"/>
                </a:solidFill>
                <a:latin typeface="Athelas Regular"/>
                <a:cs typeface="Athelas Regular"/>
              </a:rPr>
              <a:t>Needs special attention</a:t>
            </a:r>
            <a:endParaRPr lang="en-US" sz="2400" dirty="0">
              <a:solidFill>
                <a:srgbClr val="FF0000"/>
              </a:solidFill>
              <a:latin typeface="Athelas Regular"/>
              <a:cs typeface="Athelas Regular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0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8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08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Modeling Steps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29486" y="1122202"/>
            <a:ext cx="3452967" cy="4211810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 smtClean="0">
                <a:latin typeface="Athelas Regular"/>
                <a:cs typeface="Athelas Regular"/>
              </a:rPr>
              <a:t>Data pre-processing steps: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latin typeface="Athelas Regular"/>
                <a:cs typeface="Athelas Regular"/>
              </a:rPr>
              <a:t>Label encoding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latin typeface="Athelas Regular"/>
                <a:cs typeface="Athelas Regular"/>
              </a:rPr>
              <a:t>Data splitting into training and test </a:t>
            </a:r>
            <a:r>
              <a:rPr lang="en-US" sz="2000" dirty="0" smtClean="0">
                <a:latin typeface="Athelas Regular"/>
                <a:cs typeface="Athelas Regular"/>
              </a:rPr>
              <a:t>sets </a:t>
            </a:r>
            <a:r>
              <a:rPr lang="en-US" sz="2000" b="1" dirty="0" smtClean="0">
                <a:latin typeface="Athelas Regular"/>
                <a:cs typeface="Athelas Regular"/>
              </a:rPr>
              <a:t>(50%-50%)</a:t>
            </a:r>
            <a:endParaRPr lang="en-US" sz="2000" b="1" dirty="0">
              <a:latin typeface="Athelas Regular"/>
              <a:cs typeface="Athelas Regular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>
                <a:latin typeface="Athelas Regular"/>
                <a:cs typeface="Athelas Regular"/>
              </a:rPr>
              <a:t>Resampling </a:t>
            </a:r>
            <a:r>
              <a:rPr lang="en-US" sz="2000" dirty="0">
                <a:latin typeface="Athelas Regular"/>
                <a:cs typeface="Athelas Regular"/>
              </a:rPr>
              <a:t>or weighting the training data to take care of imbalanced problem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>
                <a:latin typeface="Athelas Regular"/>
                <a:cs typeface="Athelas Regular"/>
              </a:rPr>
              <a:t>Scaling</a:t>
            </a: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3837526" y="1122201"/>
            <a:ext cx="3542585" cy="2349132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 smtClean="0">
                <a:latin typeface="Athelas Regular"/>
                <a:cs typeface="Athelas Regular"/>
              </a:rPr>
              <a:t>Cross validation (CV) for </a:t>
            </a:r>
            <a:r>
              <a:rPr lang="en-US" sz="2400" b="1" dirty="0" err="1" smtClean="0">
                <a:latin typeface="Athelas Regular"/>
                <a:cs typeface="Athelas Regular"/>
              </a:rPr>
              <a:t>hyperparameter</a:t>
            </a:r>
            <a:r>
              <a:rPr lang="en-US" sz="2400" b="1" dirty="0" smtClean="0">
                <a:latin typeface="Athelas Regular"/>
                <a:cs typeface="Athelas Regular"/>
              </a:rPr>
              <a:t> tuning: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 smtClean="0">
                <a:latin typeface="Athelas Regular"/>
                <a:cs typeface="Athelas Regular"/>
              </a:rPr>
              <a:t>5 fold cv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 smtClean="0">
                <a:latin typeface="Athelas Regular"/>
                <a:cs typeface="Athelas Regular"/>
              </a:rPr>
              <a:t>Using </a:t>
            </a:r>
            <a:r>
              <a:rPr lang="en-US" sz="2000" dirty="0" err="1" smtClean="0">
                <a:latin typeface="Athelas Regular"/>
                <a:cs typeface="Athelas Regular"/>
              </a:rPr>
              <a:t>scikit-learn’s</a:t>
            </a:r>
            <a:r>
              <a:rPr lang="en-US" sz="2000" dirty="0" smtClean="0">
                <a:latin typeface="Athelas Regular"/>
                <a:cs typeface="Athelas Regular"/>
              </a:rPr>
              <a:t> grid search method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 smtClean="0">
                <a:latin typeface="Athelas Regular"/>
                <a:cs typeface="Athelas Regular"/>
              </a:rPr>
              <a:t>Evaluation metric: Area under precision recall curve</a:t>
            </a:r>
          </a:p>
        </p:txBody>
      </p:sp>
      <p:sp>
        <p:nvSpPr>
          <p:cNvPr id="41" name="Title 1"/>
          <p:cNvSpPr txBox="1">
            <a:spLocks/>
          </p:cNvSpPr>
          <p:nvPr/>
        </p:nvSpPr>
        <p:spPr>
          <a:xfrm>
            <a:off x="3860303" y="4030385"/>
            <a:ext cx="3519808" cy="1293465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 smtClean="0">
                <a:latin typeface="Athelas Regular"/>
                <a:cs typeface="Athelas Regular"/>
              </a:rPr>
              <a:t>Classifier training using optimal parameters and 50% of the whole data</a:t>
            </a:r>
            <a:endParaRPr lang="en-US" sz="2400" dirty="0">
              <a:latin typeface="Athelas Regular"/>
              <a:cs typeface="Athelas Regular"/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8113888" y="1418533"/>
            <a:ext cx="3930715" cy="1312333"/>
          </a:xfrm>
          <a:prstGeom prst="rect">
            <a:avLst/>
          </a:prstGeom>
          <a:solidFill>
            <a:srgbClr val="0080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600" b="1" dirty="0" smtClean="0">
                <a:solidFill>
                  <a:schemeClr val="bg1"/>
                </a:solidFill>
                <a:latin typeface="Athelas Regular"/>
                <a:cs typeface="Athelas Regular"/>
              </a:rPr>
              <a:t>Performance evaluation using holdout dataset</a:t>
            </a:r>
          </a:p>
          <a:p>
            <a:pPr algn="ctr">
              <a:lnSpc>
                <a:spcPct val="100000"/>
              </a:lnSpc>
            </a:pPr>
            <a:r>
              <a:rPr lang="en-US" sz="2600" b="1" dirty="0" smtClean="0">
                <a:solidFill>
                  <a:schemeClr val="bg1"/>
                </a:solidFill>
                <a:latin typeface="Athelas Regular"/>
                <a:cs typeface="Athelas Regular"/>
              </a:rPr>
              <a:t> (50% of the whole data)</a:t>
            </a:r>
            <a:endParaRPr lang="en-US" sz="2600" dirty="0" smtClean="0">
              <a:solidFill>
                <a:schemeClr val="bg1"/>
              </a:solidFill>
              <a:latin typeface="Athelas Regular"/>
              <a:cs typeface="Athelas Regular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3508047" y="2126264"/>
            <a:ext cx="314792" cy="6933243"/>
          </a:xfrm>
          <a:prstGeom prst="leftBrace">
            <a:avLst>
              <a:gd name="adj1" fmla="val 23390"/>
              <a:gd name="adj2" fmla="val 50000"/>
            </a:avLst>
          </a:prstGeom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3482453" y="2093703"/>
            <a:ext cx="355073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0" idx="2"/>
            <a:endCxn id="41" idx="0"/>
          </p:cNvCxnSpPr>
          <p:nvPr/>
        </p:nvCxnSpPr>
        <p:spPr>
          <a:xfrm>
            <a:off x="5608819" y="3471333"/>
            <a:ext cx="11388" cy="55905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Can 67"/>
          <p:cNvSpPr/>
          <p:nvPr/>
        </p:nvSpPr>
        <p:spPr>
          <a:xfrm rot="5400000">
            <a:off x="3295027" y="2668187"/>
            <a:ext cx="740827" cy="6933243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170600" y="5881627"/>
            <a:ext cx="7054290" cy="47108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600" dirty="0" smtClean="0">
                <a:latin typeface="Athelas Regular"/>
                <a:cs typeface="Athelas Regular"/>
              </a:rPr>
              <a:t>These steps piped using </a:t>
            </a:r>
            <a:r>
              <a:rPr lang="en-US" sz="2600" dirty="0" err="1" smtClean="0">
                <a:latin typeface="Athelas Regular"/>
                <a:cs typeface="Athelas Regular"/>
              </a:rPr>
              <a:t>imblearn’s</a:t>
            </a:r>
            <a:r>
              <a:rPr lang="en-US" sz="2600" dirty="0" smtClean="0">
                <a:latin typeface="Athelas Regular"/>
                <a:cs typeface="Athelas Regular"/>
              </a:rPr>
              <a:t> pipeline class</a:t>
            </a:r>
            <a:endParaRPr lang="en-US" sz="2600" dirty="0">
              <a:latin typeface="Athelas Regular"/>
              <a:cs typeface="Athelas Regular"/>
            </a:endParaRPr>
          </a:p>
        </p:txBody>
      </p:sp>
      <p:cxnSp>
        <p:nvCxnSpPr>
          <p:cNvPr id="77" name="Curved Connector 76"/>
          <p:cNvCxnSpPr/>
          <p:nvPr/>
        </p:nvCxnSpPr>
        <p:spPr>
          <a:xfrm flipV="1">
            <a:off x="7126107" y="2759088"/>
            <a:ext cx="3316114" cy="3308685"/>
          </a:xfrm>
          <a:prstGeom prst="curvedConnector3">
            <a:avLst>
              <a:gd name="adj1" fmla="val 50000"/>
            </a:avLst>
          </a:prstGeom>
          <a:ln w="571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itle 1"/>
          <p:cNvSpPr txBox="1">
            <a:spLocks/>
          </p:cNvSpPr>
          <p:nvPr/>
        </p:nvSpPr>
        <p:spPr>
          <a:xfrm>
            <a:off x="8593667" y="3742356"/>
            <a:ext cx="3570111" cy="108364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rgbClr val="000000"/>
                </a:solidFill>
                <a:latin typeface="Athelas Regular"/>
                <a:cs typeface="Athelas Regular"/>
              </a:rPr>
              <a:t>Testing using the same pipe</a:t>
            </a:r>
          </a:p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rgbClr val="000000"/>
                </a:solidFill>
                <a:latin typeface="Athelas Regular"/>
                <a:cs typeface="Athelas Regular"/>
              </a:rPr>
              <a:t>(excluding cross validation)</a:t>
            </a:r>
            <a:endParaRPr lang="en-US" sz="2000" dirty="0" smtClean="0">
              <a:solidFill>
                <a:srgbClr val="000000"/>
              </a:solidFill>
              <a:latin typeface="Athelas Regular"/>
              <a:cs typeface="Athelas Regular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6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1" grpId="0" animBg="1"/>
      <p:bldP spid="42" grpId="0" animBg="1"/>
      <p:bldP spid="3" grpId="0" animBg="1"/>
      <p:bldP spid="3" grpId="1" animBg="1"/>
      <p:bldP spid="68" grpId="0" animBg="1"/>
      <p:bldP spid="43" grpId="0"/>
      <p:bldP spid="8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65444" cy="559837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Athelas" charset="0"/>
                <a:ea typeface="Athelas" charset="0"/>
                <a:cs typeface="Athelas" charset="0"/>
              </a:rPr>
              <a:t>Resampling/Weighting Techniques Used:</a:t>
            </a:r>
            <a:endParaRPr lang="en-US" sz="36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69374" y="764806"/>
            <a:ext cx="9566069" cy="23368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CCFFCC"/>
                </a:solidFill>
                <a:latin typeface="Athelas Regular"/>
                <a:cs typeface="Athelas Regular"/>
              </a:rPr>
              <a:t>Resampling techniques (</a:t>
            </a:r>
            <a:r>
              <a:rPr lang="en-US" sz="2400" dirty="0" err="1" smtClean="0">
                <a:solidFill>
                  <a:srgbClr val="CCFFCC"/>
                </a:solidFill>
                <a:latin typeface="Athelas Regular"/>
                <a:cs typeface="Athelas Regular"/>
              </a:rPr>
              <a:t>imblearn</a:t>
            </a:r>
            <a:r>
              <a:rPr lang="en-US" sz="2400" dirty="0" smtClean="0">
                <a:solidFill>
                  <a:srgbClr val="CCFFCC"/>
                </a:solidFill>
                <a:latin typeface="Athelas Regular"/>
                <a:cs typeface="Athelas Regular"/>
              </a:rPr>
              <a:t>):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2200" dirty="0" smtClean="0">
                <a:solidFill>
                  <a:srgbClr val="CCFFCC"/>
                </a:solidFill>
                <a:latin typeface="Athelas Regular"/>
                <a:cs typeface="Athelas Regular"/>
              </a:rPr>
              <a:t>Random under-sampling (RUS)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2200" dirty="0" smtClean="0">
                <a:solidFill>
                  <a:srgbClr val="CCFFCC"/>
                </a:solidFill>
                <a:latin typeface="Athelas Regular"/>
                <a:cs typeface="Athelas Regular"/>
              </a:rPr>
              <a:t>Synthetic Minority Oversampling Technique (SMOTE)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CCFFCC"/>
                </a:solidFill>
                <a:latin typeface="Athelas Regular"/>
                <a:cs typeface="Athelas Regular"/>
              </a:rPr>
              <a:t>Weighting technique (</a:t>
            </a:r>
            <a:r>
              <a:rPr lang="en-US" sz="2400" dirty="0" err="1" smtClean="0">
                <a:solidFill>
                  <a:srgbClr val="CCFFCC"/>
                </a:solidFill>
                <a:latin typeface="Athelas Regular"/>
                <a:cs typeface="Athelas Regular"/>
              </a:rPr>
              <a:t>sklearn</a:t>
            </a:r>
            <a:r>
              <a:rPr lang="en-US" sz="2400" dirty="0" smtClean="0">
                <a:solidFill>
                  <a:srgbClr val="CCFFCC"/>
                </a:solidFill>
                <a:latin typeface="Athelas Regular"/>
                <a:cs typeface="Athelas Regular"/>
              </a:rPr>
              <a:t>):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2200" dirty="0" smtClean="0">
                <a:solidFill>
                  <a:srgbClr val="CCFFCC"/>
                </a:solidFill>
                <a:latin typeface="Athelas Regular"/>
                <a:cs typeface="Athelas Regular"/>
              </a:rPr>
              <a:t>Using </a:t>
            </a:r>
            <a:r>
              <a:rPr lang="en-US" sz="2200" dirty="0" err="1" smtClean="0">
                <a:solidFill>
                  <a:srgbClr val="CCFFCC"/>
                </a:solidFill>
                <a:latin typeface="Athelas Regular"/>
                <a:cs typeface="Athelas Regular"/>
              </a:rPr>
              <a:t>class_weight</a:t>
            </a:r>
            <a:r>
              <a:rPr lang="en-US" sz="2200" dirty="0" smtClean="0">
                <a:solidFill>
                  <a:srgbClr val="CCFFCC"/>
                </a:solidFill>
                <a:latin typeface="Athelas Regular"/>
                <a:cs typeface="Athelas Regular"/>
              </a:rPr>
              <a:t> (=‘balanced’) parameter in several </a:t>
            </a:r>
            <a:r>
              <a:rPr lang="en-US" sz="2200" dirty="0" err="1" smtClean="0">
                <a:solidFill>
                  <a:srgbClr val="CCFFCC"/>
                </a:solidFill>
                <a:latin typeface="Athelas Regular"/>
                <a:cs typeface="Athelas Regular"/>
              </a:rPr>
              <a:t>scikit-learn’s</a:t>
            </a:r>
            <a:r>
              <a:rPr lang="en-US" sz="2200" dirty="0" smtClean="0">
                <a:solidFill>
                  <a:srgbClr val="CCFFCC"/>
                </a:solidFill>
                <a:latin typeface="Athelas Regular"/>
                <a:cs typeface="Athelas Regular"/>
              </a:rPr>
              <a:t> classifier implementations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52400" y="3510842"/>
            <a:ext cx="9217378" cy="559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Athelas" charset="0"/>
                <a:ea typeface="Athelas" charset="0"/>
                <a:cs typeface="Athelas" charset="0"/>
              </a:rPr>
              <a:t>Classification Algorithms Used:</a:t>
            </a:r>
            <a:endParaRPr lang="en-US" sz="36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9374" y="4233314"/>
            <a:ext cx="9566070" cy="204330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2"/>
                </a:solidFill>
                <a:latin typeface="Athelas Regular"/>
                <a:cs typeface="Athelas Regular"/>
              </a:rPr>
              <a:t>Logistic Regression </a:t>
            </a:r>
            <a:r>
              <a:rPr lang="en-US" sz="2400" dirty="0" smtClean="0">
                <a:solidFill>
                  <a:schemeClr val="bg1"/>
                </a:solidFill>
                <a:latin typeface="Athelas Regular"/>
                <a:cs typeface="Athelas Regular"/>
              </a:rPr>
              <a:t>– </a:t>
            </a:r>
            <a:r>
              <a:rPr lang="en-US" sz="2400" dirty="0" smtClean="0">
                <a:solidFill>
                  <a:srgbClr val="CCFFCC"/>
                </a:solidFill>
                <a:latin typeface="Athelas Regular"/>
                <a:cs typeface="Athelas Regular"/>
              </a:rPr>
              <a:t>RUS works best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B8BC0C"/>
                </a:solidFill>
                <a:latin typeface="Athelas Regular"/>
                <a:cs typeface="Athelas Regular"/>
              </a:rPr>
              <a:t>Gaussian Naïve Bayes</a:t>
            </a:r>
            <a:r>
              <a:rPr lang="en-US" sz="2400" dirty="0" smtClean="0">
                <a:solidFill>
                  <a:schemeClr val="bg1"/>
                </a:solidFill>
                <a:latin typeface="Athelas Regular"/>
                <a:cs typeface="Athelas Regular"/>
              </a:rPr>
              <a:t> – </a:t>
            </a:r>
            <a:r>
              <a:rPr lang="en-US" sz="2400" dirty="0" smtClean="0">
                <a:solidFill>
                  <a:srgbClr val="CCFFCC"/>
                </a:solidFill>
                <a:latin typeface="Athelas Regular"/>
                <a:cs typeface="Athelas Regular"/>
              </a:rPr>
              <a:t>RUS works best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C20000"/>
                </a:solidFill>
                <a:latin typeface="Athelas Regular"/>
                <a:cs typeface="Athelas Regular"/>
              </a:rPr>
              <a:t>Random Forest</a:t>
            </a:r>
            <a:r>
              <a:rPr lang="en-US" sz="2400" dirty="0" smtClean="0">
                <a:solidFill>
                  <a:schemeClr val="bg1"/>
                </a:solidFill>
                <a:latin typeface="Athelas Regular"/>
                <a:cs typeface="Athelas Regular"/>
              </a:rPr>
              <a:t> – </a:t>
            </a:r>
            <a:r>
              <a:rPr lang="en-US" sz="2400" dirty="0" err="1" smtClean="0">
                <a:solidFill>
                  <a:srgbClr val="CCFFCC"/>
                </a:solidFill>
                <a:latin typeface="Athelas Regular"/>
                <a:cs typeface="Athelas Regular"/>
              </a:rPr>
              <a:t>class_weight</a:t>
            </a:r>
            <a:r>
              <a:rPr lang="en-US" sz="2400" dirty="0" smtClean="0">
                <a:solidFill>
                  <a:srgbClr val="CCFFCC"/>
                </a:solidFill>
                <a:latin typeface="Athelas Regular"/>
                <a:cs typeface="Athelas Regular"/>
              </a:rPr>
              <a:t> = ‘balanced’  works best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8C09E9"/>
                </a:solidFill>
                <a:latin typeface="Athelas Regular"/>
                <a:cs typeface="Athelas Regular"/>
              </a:rPr>
              <a:t>Gradient Boosting</a:t>
            </a:r>
            <a:r>
              <a:rPr lang="en-US" sz="2400" dirty="0" smtClean="0">
                <a:solidFill>
                  <a:schemeClr val="bg1"/>
                </a:solidFill>
                <a:latin typeface="Athelas Regular"/>
                <a:cs typeface="Athelas Regular"/>
              </a:rPr>
              <a:t> – </a:t>
            </a:r>
            <a:r>
              <a:rPr lang="en-US" sz="2400" dirty="0" smtClean="0">
                <a:solidFill>
                  <a:srgbClr val="CCFFCC"/>
                </a:solidFill>
                <a:latin typeface="Athelas Regular"/>
                <a:cs typeface="Athelas Regular"/>
              </a:rPr>
              <a:t>SMOTE works best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069C07"/>
                </a:solidFill>
                <a:latin typeface="Athelas Regular"/>
                <a:cs typeface="Athelas Regular"/>
              </a:rPr>
              <a:t>Extremely Randomized Trees</a:t>
            </a:r>
            <a:r>
              <a:rPr lang="en-US" sz="2400" dirty="0" smtClean="0">
                <a:solidFill>
                  <a:schemeClr val="bg1"/>
                </a:solidFill>
                <a:latin typeface="Athelas Regular"/>
                <a:cs typeface="Athelas Regular"/>
              </a:rPr>
              <a:t> – </a:t>
            </a:r>
            <a:r>
              <a:rPr lang="en-US" sz="2400" dirty="0" err="1">
                <a:solidFill>
                  <a:srgbClr val="CCFFCC"/>
                </a:solidFill>
                <a:latin typeface="Athelas Regular"/>
                <a:cs typeface="Athelas Regular"/>
              </a:rPr>
              <a:t>class_weight</a:t>
            </a:r>
            <a:r>
              <a:rPr lang="en-US" sz="2400" dirty="0">
                <a:solidFill>
                  <a:srgbClr val="CCFFCC"/>
                </a:solidFill>
                <a:latin typeface="Athelas Regular"/>
                <a:cs typeface="Athelas Regular"/>
              </a:rPr>
              <a:t> = ‘balanced’  works best</a:t>
            </a:r>
            <a:endParaRPr lang="en-US" sz="2400" dirty="0" smtClean="0">
              <a:solidFill>
                <a:srgbClr val="CCFFCC"/>
              </a:solidFill>
              <a:latin typeface="Athelas Regular"/>
              <a:cs typeface="Athelas Regular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1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9073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Model Comparisons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9" y="917223"/>
            <a:ext cx="12128916" cy="471053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853290"/>
            <a:ext cx="12474222" cy="669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00" b="1" dirty="0" smtClean="0">
                <a:solidFill>
                  <a:schemeClr val="accent2"/>
                </a:solidFill>
                <a:latin typeface="Athelas" charset="0"/>
                <a:ea typeface="Athelas" charset="0"/>
                <a:cs typeface="Athelas" charset="0"/>
              </a:rPr>
              <a:t>LR: Logistic Regression</a:t>
            </a:r>
            <a:r>
              <a:rPr lang="en-US" sz="1700" b="1" dirty="0" smtClean="0">
                <a:latin typeface="Athelas" charset="0"/>
                <a:ea typeface="Athelas" charset="0"/>
                <a:cs typeface="Athelas" charset="0"/>
              </a:rPr>
              <a:t>, </a:t>
            </a:r>
            <a:r>
              <a:rPr lang="en-US" sz="1700" b="1" dirty="0" smtClean="0">
                <a:solidFill>
                  <a:srgbClr val="B8BC0C"/>
                </a:solidFill>
                <a:latin typeface="Athelas" charset="0"/>
                <a:ea typeface="Athelas" charset="0"/>
                <a:cs typeface="Athelas" charset="0"/>
              </a:rPr>
              <a:t>GNB: Gaussian Naïve Bayes</a:t>
            </a:r>
            <a:r>
              <a:rPr lang="en-US" sz="1700" b="1" dirty="0" smtClean="0">
                <a:latin typeface="Athelas" charset="0"/>
                <a:ea typeface="Athelas" charset="0"/>
                <a:cs typeface="Athelas" charset="0"/>
              </a:rPr>
              <a:t>, </a:t>
            </a:r>
            <a:r>
              <a:rPr lang="en-US" sz="1700" b="1" dirty="0" smtClean="0">
                <a:solidFill>
                  <a:srgbClr val="C20000"/>
                </a:solidFill>
                <a:latin typeface="Athelas" charset="0"/>
                <a:ea typeface="Athelas" charset="0"/>
                <a:cs typeface="Athelas" charset="0"/>
              </a:rPr>
              <a:t>RF: Random Forest</a:t>
            </a:r>
            <a:r>
              <a:rPr lang="en-US" sz="1700" b="1" dirty="0" smtClean="0">
                <a:latin typeface="Athelas" charset="0"/>
                <a:ea typeface="Athelas" charset="0"/>
                <a:cs typeface="Athelas" charset="0"/>
              </a:rPr>
              <a:t>, </a:t>
            </a:r>
            <a:r>
              <a:rPr lang="en-US" sz="1700" b="1" dirty="0" smtClean="0">
                <a:solidFill>
                  <a:srgbClr val="8C09E9"/>
                </a:solidFill>
                <a:latin typeface="Athelas" charset="0"/>
                <a:ea typeface="Athelas" charset="0"/>
                <a:cs typeface="Athelas" charset="0"/>
              </a:rPr>
              <a:t>GB: Gradient Boosting</a:t>
            </a:r>
            <a:r>
              <a:rPr lang="en-US" sz="1700" b="1" dirty="0" smtClean="0">
                <a:latin typeface="Athelas" charset="0"/>
                <a:ea typeface="Athelas" charset="0"/>
                <a:cs typeface="Athelas" charset="0"/>
              </a:rPr>
              <a:t>, </a:t>
            </a:r>
            <a:r>
              <a:rPr lang="en-US" sz="1700" b="1" dirty="0" smtClean="0">
                <a:solidFill>
                  <a:srgbClr val="069C07"/>
                </a:solidFill>
                <a:latin typeface="Athelas" charset="0"/>
                <a:ea typeface="Athelas" charset="0"/>
                <a:cs typeface="Athelas" charset="0"/>
              </a:rPr>
              <a:t>ET: Extremely Randomized Trees</a:t>
            </a:r>
            <a:endParaRPr lang="en-US" sz="1700" b="1" dirty="0">
              <a:solidFill>
                <a:srgbClr val="069C07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3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9073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Model Comparisons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9" y="849573"/>
            <a:ext cx="11952138" cy="468198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816803"/>
            <a:ext cx="12192000" cy="669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C20000"/>
                </a:solidFill>
                <a:latin typeface="Athelas" charset="0"/>
                <a:ea typeface="Athelas" charset="0"/>
                <a:cs typeface="Athelas" charset="0"/>
              </a:rPr>
              <a:t>Logistic Regression</a:t>
            </a:r>
            <a:r>
              <a:rPr lang="en-US" sz="2800" b="1" dirty="0" smtClean="0">
                <a:latin typeface="Athelas" charset="0"/>
                <a:ea typeface="Athelas" charset="0"/>
                <a:cs typeface="Athelas" charset="0"/>
              </a:rPr>
              <a:t> is the </a:t>
            </a:r>
            <a:r>
              <a:rPr lang="en-US" sz="2800" b="1" dirty="0" smtClean="0">
                <a:solidFill>
                  <a:srgbClr val="C20000"/>
                </a:solidFill>
                <a:latin typeface="Athelas" charset="0"/>
                <a:ea typeface="Athelas" charset="0"/>
                <a:cs typeface="Athelas" charset="0"/>
              </a:rPr>
              <a:t>worst</a:t>
            </a:r>
            <a:r>
              <a:rPr lang="en-US" sz="2800" b="1" dirty="0" smtClean="0">
                <a:latin typeface="Athelas" charset="0"/>
                <a:ea typeface="Athelas" charset="0"/>
                <a:cs typeface="Athelas" charset="0"/>
              </a:rPr>
              <a:t> and </a:t>
            </a:r>
            <a:r>
              <a:rPr lang="en-US" sz="2800" b="1" dirty="0" smtClean="0">
                <a:solidFill>
                  <a:srgbClr val="05C502"/>
                </a:solidFill>
                <a:latin typeface="Athelas" charset="0"/>
                <a:ea typeface="Athelas" charset="0"/>
                <a:cs typeface="Athelas" charset="0"/>
              </a:rPr>
              <a:t>Extremely Randomized Trees</a:t>
            </a:r>
            <a:r>
              <a:rPr lang="en-US" sz="2800" b="1" dirty="0" smtClean="0">
                <a:latin typeface="Athelas" charset="0"/>
                <a:ea typeface="Athelas" charset="0"/>
                <a:cs typeface="Athelas" charset="0"/>
              </a:rPr>
              <a:t> is the </a:t>
            </a:r>
            <a:r>
              <a:rPr lang="en-US" sz="2800" b="1" dirty="0" smtClean="0">
                <a:solidFill>
                  <a:srgbClr val="05C502"/>
                </a:solidFill>
                <a:latin typeface="Athelas" charset="0"/>
                <a:ea typeface="Athelas" charset="0"/>
                <a:cs typeface="Athelas" charset="0"/>
              </a:rPr>
              <a:t>best</a:t>
            </a:r>
            <a:endParaRPr lang="en-US" sz="2800" b="1" dirty="0">
              <a:solidFill>
                <a:srgbClr val="05C502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1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9073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Some Details on the Best Model (ET)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67" y="712612"/>
            <a:ext cx="6329636" cy="249349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803444" y="917222"/>
            <a:ext cx="4190999" cy="196144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thelas" charset="0"/>
                <a:ea typeface="Athelas" charset="0"/>
                <a:cs typeface="Athelas" charset="0"/>
              </a:rPr>
              <a:t>Before optimizing number of trees and set of features.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thelas" charset="0"/>
                <a:ea typeface="Athelas" charset="0"/>
                <a:cs typeface="Athelas" charset="0"/>
              </a:rPr>
              <a:t>We used 50 trees and all 67 features (note that we removed some features after merging various datasets)</a:t>
            </a:r>
            <a:endParaRPr lang="en-US" sz="2000" dirty="0"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66" y="3410661"/>
            <a:ext cx="6441723" cy="249020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803444" y="3654779"/>
            <a:ext cx="4190999" cy="1862666"/>
          </a:xfrm>
          <a:prstGeom prst="rect">
            <a:avLst/>
          </a:prstGeom>
          <a:ln>
            <a:solidFill>
              <a:srgbClr val="7F7F7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thelas" charset="0"/>
                <a:ea typeface="Athelas" charset="0"/>
                <a:cs typeface="Athelas" charset="0"/>
              </a:rPr>
              <a:t>After optimizing number of trees and set of features.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thelas" charset="0"/>
                <a:ea typeface="Athelas" charset="0"/>
                <a:cs typeface="Athelas" charset="0"/>
              </a:rPr>
              <a:t>Optimum number of trees: 50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thelas" charset="0"/>
                <a:ea typeface="Athelas" charset="0"/>
                <a:cs typeface="Athelas" charset="0"/>
              </a:rPr>
              <a:t>Optimum number of features: 31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thelas" charset="0"/>
                <a:ea typeface="Athelas" charset="0"/>
                <a:cs typeface="Athelas" charset="0"/>
              </a:rPr>
              <a:t>Used one-hot encoding (OHE</a:t>
            </a:r>
            <a:r>
              <a:rPr lang="en-US" sz="2000" dirty="0" smtClean="0">
                <a:latin typeface="Athelas" charset="0"/>
                <a:ea typeface="Athelas" charset="0"/>
                <a:cs typeface="Athelas" charset="0"/>
              </a:rPr>
              <a:t>), leading to 295 features</a:t>
            </a:r>
            <a:endParaRPr lang="en-US" sz="2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6801557" y="1721555"/>
            <a:ext cx="776111" cy="254000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6829779" y="4484511"/>
            <a:ext cx="776111" cy="254000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173111" y="6203242"/>
            <a:ext cx="7662333" cy="502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How did we optimize number of trees and set of features?</a:t>
            </a:r>
            <a:endParaRPr lang="en-US" sz="24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9073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Some Details on the Best Model (ET)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2889" y="635205"/>
            <a:ext cx="3358444" cy="3243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Optimizing number of trees</a:t>
            </a:r>
            <a:endParaRPr lang="en-US" sz="20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940" y="669073"/>
            <a:ext cx="4828884" cy="2957483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70557" y="3398165"/>
            <a:ext cx="2963332" cy="3271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Optimizing set of features</a:t>
            </a:r>
            <a:endParaRPr lang="en-US" sz="2000" dirty="0">
              <a:solidFill>
                <a:schemeClr val="bg1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422" y="3785136"/>
            <a:ext cx="4791025" cy="30728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34" y="3795893"/>
            <a:ext cx="5461000" cy="300990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4275667" y="4008971"/>
            <a:ext cx="1418167" cy="3132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latin typeface="Athelas" charset="0"/>
                <a:ea typeface="Athelas" charset="0"/>
                <a:cs typeface="Athelas" charset="0"/>
              </a:rPr>
              <a:t>Top 20 features</a:t>
            </a:r>
            <a:endParaRPr lang="en-US" sz="18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9073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Testing on Under-sampled Test Data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853290"/>
            <a:ext cx="12474222" cy="669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00" b="1" dirty="0" smtClean="0">
                <a:solidFill>
                  <a:schemeClr val="accent2"/>
                </a:solidFill>
                <a:latin typeface="Athelas" charset="0"/>
                <a:ea typeface="Athelas" charset="0"/>
                <a:cs typeface="Athelas" charset="0"/>
              </a:rPr>
              <a:t>LR: Logistic Regression</a:t>
            </a:r>
            <a:r>
              <a:rPr lang="en-US" sz="1700" b="1" dirty="0" smtClean="0">
                <a:latin typeface="Athelas" charset="0"/>
                <a:ea typeface="Athelas" charset="0"/>
                <a:cs typeface="Athelas" charset="0"/>
              </a:rPr>
              <a:t>, </a:t>
            </a:r>
            <a:r>
              <a:rPr lang="en-US" sz="1700" b="1" dirty="0" smtClean="0">
                <a:solidFill>
                  <a:srgbClr val="B8BC0C"/>
                </a:solidFill>
                <a:latin typeface="Athelas" charset="0"/>
                <a:ea typeface="Athelas" charset="0"/>
                <a:cs typeface="Athelas" charset="0"/>
              </a:rPr>
              <a:t>GNB: Gaussian Naïve Bayes</a:t>
            </a:r>
            <a:r>
              <a:rPr lang="en-US" sz="1700" b="1" dirty="0" smtClean="0">
                <a:latin typeface="Athelas" charset="0"/>
                <a:ea typeface="Athelas" charset="0"/>
                <a:cs typeface="Athelas" charset="0"/>
              </a:rPr>
              <a:t>, </a:t>
            </a:r>
            <a:r>
              <a:rPr lang="en-US" sz="1700" b="1" dirty="0" smtClean="0">
                <a:solidFill>
                  <a:srgbClr val="C20000"/>
                </a:solidFill>
                <a:latin typeface="Athelas" charset="0"/>
                <a:ea typeface="Athelas" charset="0"/>
                <a:cs typeface="Athelas" charset="0"/>
              </a:rPr>
              <a:t>RF: Random Forest</a:t>
            </a:r>
            <a:r>
              <a:rPr lang="en-US" sz="1700" b="1" dirty="0" smtClean="0">
                <a:latin typeface="Athelas" charset="0"/>
                <a:ea typeface="Athelas" charset="0"/>
                <a:cs typeface="Athelas" charset="0"/>
              </a:rPr>
              <a:t>, </a:t>
            </a:r>
            <a:r>
              <a:rPr lang="en-US" sz="1700" b="1" dirty="0" smtClean="0">
                <a:solidFill>
                  <a:srgbClr val="8C09E9"/>
                </a:solidFill>
                <a:latin typeface="Athelas" charset="0"/>
                <a:ea typeface="Athelas" charset="0"/>
                <a:cs typeface="Athelas" charset="0"/>
              </a:rPr>
              <a:t>GB: Gradient Boosting</a:t>
            </a:r>
            <a:r>
              <a:rPr lang="en-US" sz="1700" b="1" dirty="0" smtClean="0">
                <a:latin typeface="Athelas" charset="0"/>
                <a:ea typeface="Athelas" charset="0"/>
                <a:cs typeface="Athelas" charset="0"/>
              </a:rPr>
              <a:t>, </a:t>
            </a:r>
            <a:r>
              <a:rPr lang="en-US" sz="1700" b="1" dirty="0" smtClean="0">
                <a:solidFill>
                  <a:srgbClr val="069C07"/>
                </a:solidFill>
                <a:latin typeface="Athelas" charset="0"/>
                <a:ea typeface="Athelas" charset="0"/>
                <a:cs typeface="Athelas" charset="0"/>
              </a:rPr>
              <a:t>ET: Extremely Randomized Trees</a:t>
            </a:r>
            <a:endParaRPr lang="en-US" sz="1700" b="1" dirty="0">
              <a:solidFill>
                <a:srgbClr val="069C07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90" y="936976"/>
            <a:ext cx="11830353" cy="459457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2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54182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Who might care?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77" y="1519679"/>
            <a:ext cx="2182416" cy="4975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6857" t="22714" r="17648" b="21392"/>
          <a:stretch/>
        </p:blipFill>
        <p:spPr>
          <a:xfrm>
            <a:off x="123875" y="2168257"/>
            <a:ext cx="2295266" cy="8893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39666" b="40912"/>
          <a:stretch/>
        </p:blipFill>
        <p:spPr>
          <a:xfrm>
            <a:off x="123875" y="3224630"/>
            <a:ext cx="2685812" cy="5216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9175" r="52663"/>
          <a:stretch/>
        </p:blipFill>
        <p:spPr>
          <a:xfrm>
            <a:off x="7758161" y="1298703"/>
            <a:ext cx="1583393" cy="264037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237940" y="799398"/>
            <a:ext cx="24567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thelas" charset="0"/>
                <a:ea typeface="Athelas" charset="0"/>
                <a:cs typeface="Athelas" charset="0"/>
              </a:rPr>
              <a:t>Mobile Apps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773326" y="6180238"/>
            <a:ext cx="4687711" cy="5541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…and many more…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148" y="1519679"/>
            <a:ext cx="2828935" cy="942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4148" y="2510973"/>
            <a:ext cx="2828935" cy="974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4148" y="3562234"/>
            <a:ext cx="2828935" cy="868655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39209" y="829992"/>
            <a:ext cx="3678694" cy="5541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Athelas" charset="0"/>
                <a:ea typeface="Athelas" charset="0"/>
                <a:cs typeface="Athelas" charset="0"/>
              </a:rPr>
              <a:t>Travel Agencies</a:t>
            </a:r>
            <a:endParaRPr lang="en-US" sz="32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934148" y="829992"/>
            <a:ext cx="1713391" cy="5541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Athelas" charset="0"/>
                <a:ea typeface="Athelas" charset="0"/>
                <a:cs typeface="Athelas" charset="0"/>
              </a:rPr>
              <a:t>Airlines</a:t>
            </a:r>
            <a:endParaRPr lang="en-US" sz="3200" dirty="0"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4148" y="4508046"/>
            <a:ext cx="2828935" cy="9247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777" y="3993445"/>
            <a:ext cx="3376070" cy="620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/>
          <a:srcRect l="5861" t="30146" b="41111"/>
          <a:stretch/>
        </p:blipFill>
        <p:spPr>
          <a:xfrm>
            <a:off x="0" y="4772844"/>
            <a:ext cx="3626549" cy="110727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764" y="5880123"/>
            <a:ext cx="2770478" cy="9419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34148" y="5556549"/>
            <a:ext cx="2839178" cy="8781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4"/>
          <a:srcRect l="22380" r="23162"/>
          <a:stretch/>
        </p:blipFill>
        <p:spPr>
          <a:xfrm>
            <a:off x="10868136" y="3979333"/>
            <a:ext cx="1323864" cy="24279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49105" r="13144"/>
          <a:stretch/>
        </p:blipFill>
        <p:spPr>
          <a:xfrm>
            <a:off x="9313332" y="2792405"/>
            <a:ext cx="1566326" cy="2640373"/>
          </a:xfrm>
          <a:prstGeom prst="rect">
            <a:avLst/>
          </a:prstGeom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9083319" y="6449924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7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9073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Testing on Under-sampled Test Data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10" y="917221"/>
            <a:ext cx="11708077" cy="455788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816803"/>
            <a:ext cx="12192000" cy="669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C20000"/>
                </a:solidFill>
                <a:latin typeface="Athelas" charset="0"/>
                <a:ea typeface="Athelas" charset="0"/>
                <a:cs typeface="Athelas" charset="0"/>
              </a:rPr>
              <a:t>Logistic Regression</a:t>
            </a:r>
            <a:r>
              <a:rPr lang="en-US" sz="2800" b="1" dirty="0" smtClean="0">
                <a:latin typeface="Athelas" charset="0"/>
                <a:ea typeface="Athelas" charset="0"/>
                <a:cs typeface="Athelas" charset="0"/>
              </a:rPr>
              <a:t> is the </a:t>
            </a:r>
            <a:r>
              <a:rPr lang="en-US" sz="2800" b="1" dirty="0" smtClean="0">
                <a:solidFill>
                  <a:srgbClr val="C20000"/>
                </a:solidFill>
                <a:latin typeface="Athelas" charset="0"/>
                <a:ea typeface="Athelas" charset="0"/>
                <a:cs typeface="Athelas" charset="0"/>
              </a:rPr>
              <a:t>worst</a:t>
            </a:r>
            <a:r>
              <a:rPr lang="en-US" sz="2800" b="1" dirty="0" smtClean="0">
                <a:latin typeface="Athelas" charset="0"/>
                <a:ea typeface="Athelas" charset="0"/>
                <a:cs typeface="Athelas" charset="0"/>
              </a:rPr>
              <a:t> and </a:t>
            </a:r>
            <a:r>
              <a:rPr lang="en-US" sz="2800" b="1" dirty="0" smtClean="0">
                <a:solidFill>
                  <a:srgbClr val="05C502"/>
                </a:solidFill>
                <a:latin typeface="Athelas" charset="0"/>
                <a:ea typeface="Athelas" charset="0"/>
                <a:cs typeface="Athelas" charset="0"/>
              </a:rPr>
              <a:t>Extremely Randomized Trees</a:t>
            </a:r>
            <a:r>
              <a:rPr lang="en-US" sz="2800" b="1" dirty="0" smtClean="0">
                <a:latin typeface="Athelas" charset="0"/>
                <a:ea typeface="Athelas" charset="0"/>
                <a:cs typeface="Athelas" charset="0"/>
              </a:rPr>
              <a:t> is the </a:t>
            </a:r>
            <a:r>
              <a:rPr lang="en-US" sz="2800" b="1" dirty="0" smtClean="0">
                <a:solidFill>
                  <a:srgbClr val="05C502"/>
                </a:solidFill>
                <a:latin typeface="Athelas" charset="0"/>
                <a:ea typeface="Athelas" charset="0"/>
                <a:cs typeface="Athelas" charset="0"/>
              </a:rPr>
              <a:t>best</a:t>
            </a:r>
            <a:endParaRPr lang="en-US" sz="2800" b="1" dirty="0">
              <a:solidFill>
                <a:srgbClr val="05C502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7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6162067" y="2215444"/>
            <a:ext cx="5806592" cy="20883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193116" y="6612428"/>
            <a:ext cx="5775543" cy="17501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95937" y="6191919"/>
            <a:ext cx="5772722" cy="2371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198758" y="5799632"/>
            <a:ext cx="5769901" cy="2371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201579" y="5393234"/>
            <a:ext cx="5767080" cy="2371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76178" y="4394174"/>
            <a:ext cx="5792481" cy="39511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178999" y="3719667"/>
            <a:ext cx="5789660" cy="39511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81820" y="1524001"/>
            <a:ext cx="5786839" cy="52211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184641" y="239892"/>
            <a:ext cx="5784018" cy="38684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79004" y="4114779"/>
            <a:ext cx="5789655" cy="296333"/>
          </a:xfrm>
          <a:prstGeom prst="rect">
            <a:avLst/>
          </a:prstGeom>
          <a:solidFill>
            <a:srgbClr val="B8BC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67714" y="2424280"/>
            <a:ext cx="5800945" cy="296333"/>
          </a:xfrm>
          <a:prstGeom prst="rect">
            <a:avLst/>
          </a:prstGeom>
          <a:solidFill>
            <a:srgbClr val="B8BC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184646" y="1044223"/>
            <a:ext cx="5784013" cy="296333"/>
          </a:xfrm>
          <a:prstGeom prst="rect">
            <a:avLst/>
          </a:prstGeom>
          <a:solidFill>
            <a:srgbClr val="B8BC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9073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Using the Model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8288" y="908960"/>
            <a:ext cx="5421489" cy="57432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600" dirty="0" smtClean="0">
                <a:solidFill>
                  <a:srgbClr val="CCFFCC"/>
                </a:solidFill>
                <a:latin typeface="Athelas" charset="0"/>
                <a:ea typeface="Athelas" charset="0"/>
                <a:cs typeface="Athelas" charset="0"/>
              </a:rPr>
              <a:t>Select the top 31 features from the dataset.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600" dirty="0" smtClean="0">
                <a:solidFill>
                  <a:srgbClr val="B8BC0C"/>
                </a:solidFill>
                <a:latin typeface="Athelas" charset="0"/>
                <a:ea typeface="Athelas" charset="0"/>
                <a:cs typeface="Athelas" charset="0"/>
              </a:rPr>
              <a:t>Note that Ncan_10, Ncan_20 and Ncan_30 are not originally present in any dataset. One needs to calculate (or engineer) them beforehand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600" dirty="0" smtClean="0">
                <a:solidFill>
                  <a:srgbClr val="FF6600"/>
                </a:solidFill>
                <a:latin typeface="Athelas" charset="0"/>
                <a:ea typeface="Athelas" charset="0"/>
                <a:cs typeface="Athelas" charset="0"/>
              </a:rPr>
              <a:t>Perform one-hot encoding on categorical variables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600" dirty="0" smtClean="0">
                <a:solidFill>
                  <a:srgbClr val="CCFFCC"/>
                </a:solidFill>
                <a:latin typeface="Athelas" charset="0"/>
                <a:ea typeface="Athelas" charset="0"/>
                <a:cs typeface="Athelas" charset="0"/>
              </a:rPr>
              <a:t>Use model pipeline on the new data and predict probabilities for flight cancellation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466" y="56444"/>
            <a:ext cx="5771082" cy="673100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2" name="Oval 31"/>
          <p:cNvSpPr/>
          <p:nvPr/>
        </p:nvSpPr>
        <p:spPr>
          <a:xfrm>
            <a:off x="2017889" y="903110"/>
            <a:ext cx="2074334" cy="719668"/>
          </a:xfrm>
          <a:prstGeom prst="ellipse">
            <a:avLst/>
          </a:prstGeom>
          <a:solidFill>
            <a:srgbClr val="C20000">
              <a:alpha val="50000"/>
            </a:srgbClr>
          </a:solidFill>
          <a:ln>
            <a:solidFill>
              <a:srgbClr val="C2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urved Connector 35"/>
          <p:cNvCxnSpPr/>
          <p:nvPr/>
        </p:nvCxnSpPr>
        <p:spPr>
          <a:xfrm flipV="1">
            <a:off x="3697112" y="324559"/>
            <a:ext cx="2464955" cy="669068"/>
          </a:xfrm>
          <a:prstGeom prst="curvedConnector3">
            <a:avLst>
              <a:gd name="adj1" fmla="val 50000"/>
            </a:avLst>
          </a:prstGeom>
          <a:ln w="57150" cmpd="sng">
            <a:solidFill>
              <a:srgbClr val="C2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2747" y="6374996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1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  <p:bldP spid="28" grpId="0" animBg="1"/>
      <p:bldP spid="27" grpId="0" animBg="1"/>
      <p:bldP spid="26" grpId="0" animBg="1"/>
      <p:bldP spid="25" grpId="0" animBg="1"/>
      <p:bldP spid="24" grpId="0" animBg="1"/>
      <p:bldP spid="23" grpId="0" animBg="1"/>
      <p:bldP spid="22" grpId="0" animBg="1"/>
      <p:bldP spid="21" grpId="0" animBg="1"/>
      <p:bldP spid="20" grpId="0" animBg="1"/>
      <p:bldP spid="19" grpId="0" animBg="1"/>
      <p:bldP spid="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9073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An Example of Model Usage: Possible Recommendations 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899" y="1329266"/>
            <a:ext cx="9075131" cy="423051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6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9073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Assumptions, Limitations and Disclaimers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28890" y="1196622"/>
            <a:ext cx="10230554" cy="4673599"/>
          </a:xfrm>
          <a:prstGeom prst="rect">
            <a:avLst/>
          </a:prstGeom>
          <a:solidFill>
            <a:srgbClr val="262626"/>
          </a:solidFill>
          <a:ln w="57150" cmpd="sng">
            <a:solidFill>
              <a:srgbClr val="B8BC0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30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We assume that all flights are independent, though there might be some </a:t>
            </a:r>
            <a:r>
              <a:rPr lang="en-US" sz="30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time-correlations</a:t>
            </a:r>
            <a:endParaRPr lang="en-US" sz="3000" dirty="0" smtClean="0">
              <a:solidFill>
                <a:srgbClr val="FFFFFF"/>
              </a:solidFill>
              <a:latin typeface="Athelas" charset="0"/>
              <a:ea typeface="Athelas" charset="0"/>
              <a:cs typeface="Athelas" charset="0"/>
            </a:endParaRP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30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Used only 20 airports and two years of data</a:t>
            </a: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30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The model will behave </a:t>
            </a:r>
            <a:r>
              <a:rPr lang="en-US" sz="30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poorly </a:t>
            </a:r>
            <a:r>
              <a:rPr lang="en-US" sz="30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if we try to predict cancellations of flights that are scheduled too far in future</a:t>
            </a: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30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The flight data does not contain all airlines data (e.g. Sun Country Airlines data is missing in the current flight dataset)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0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9073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More Ideas to Improve the Model in Future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28890" y="1196622"/>
            <a:ext cx="9976554" cy="5096934"/>
          </a:xfrm>
          <a:prstGeom prst="rect">
            <a:avLst/>
          </a:prstGeom>
          <a:solidFill>
            <a:srgbClr val="262626"/>
          </a:solidFill>
          <a:ln w="57150" cmpd="sng">
            <a:solidFill>
              <a:srgbClr val="B8BC0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Engineer more features related with airports such as number of runways, airport capacity, airport infrastructure, etc</a:t>
            </a: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.</a:t>
            </a:r>
            <a:endParaRPr lang="en-US" sz="2800" dirty="0" smtClean="0">
              <a:solidFill>
                <a:srgbClr val="FFFFFF"/>
              </a:solidFill>
              <a:latin typeface="Athelas" charset="0"/>
              <a:ea typeface="Athelas" charset="0"/>
              <a:cs typeface="Athelas" charset="0"/>
            </a:endParaRP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Extract more information about airlines such </a:t>
            </a: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as </a:t>
            </a: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their ratings, stock market performance </a:t>
            </a: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etc., </a:t>
            </a: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to get more features</a:t>
            </a: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Similar to flight historical performances, generate features with airport historical performances</a:t>
            </a: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Use social network and news media to extract sentiments about airlines and airport to get more features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9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9073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Conclusions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6334" y="1196622"/>
            <a:ext cx="11599333" cy="5096934"/>
          </a:xfrm>
          <a:prstGeom prst="rect">
            <a:avLst/>
          </a:prstGeom>
          <a:solidFill>
            <a:srgbClr val="262626"/>
          </a:solidFill>
          <a:ln w="57150" cmpd="sng">
            <a:solidFill>
              <a:srgbClr val="B8BC0C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endParaRPr lang="en-US" sz="2800" dirty="0" smtClean="0">
              <a:solidFill>
                <a:srgbClr val="FFFFFF"/>
              </a:solidFill>
              <a:latin typeface="Athelas" charset="0"/>
              <a:ea typeface="Athelas" charset="0"/>
              <a:cs typeface="Athelas" charset="0"/>
            </a:endParaRP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All sources of datasets contributed to the predictive power of the model.</a:t>
            </a: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Out of 5 supervised classification models, the </a:t>
            </a:r>
            <a:r>
              <a:rPr lang="en-US" sz="2800" dirty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E</a:t>
            </a: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xtremely Randomized Trees provided the best results.</a:t>
            </a: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Out of 67 features, we used only 31 features for the best model with 12 from the flight data, 16 from the weather data and 3 from the flight historical performances data (which we engineered).</a:t>
            </a: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With 50%-50% splitting, the test data set gave ROC AUC = 0.89.</a:t>
            </a: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r>
              <a:rPr lang="en-US" sz="2800" dirty="0" smtClean="0">
                <a:solidFill>
                  <a:srgbClr val="FFFFFF"/>
                </a:solidFill>
                <a:latin typeface="Athelas" charset="0"/>
                <a:ea typeface="Athelas" charset="0"/>
                <a:cs typeface="Athelas" charset="0"/>
              </a:rPr>
              <a:t>With more ideas, the model can be improved in the future.</a:t>
            </a:r>
          </a:p>
          <a:p>
            <a:pPr marL="457200" indent="-457200">
              <a:lnSpc>
                <a:spcPct val="130000"/>
              </a:lnSpc>
              <a:buClr>
                <a:srgbClr val="B8BC0C"/>
              </a:buClr>
              <a:buFont typeface="Wingdings" charset="2"/>
              <a:buChar char="Ø"/>
            </a:pPr>
            <a:endParaRPr lang="en-US" sz="2800" dirty="0" smtClean="0">
              <a:solidFill>
                <a:srgbClr val="FFFFFF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6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5667" y="908143"/>
            <a:ext cx="6039555" cy="2012858"/>
          </a:xfrm>
        </p:spPr>
        <p:txBody>
          <a:bodyPr>
            <a:normAutofit/>
          </a:bodyPr>
          <a:lstStyle/>
          <a:p>
            <a:r>
              <a:rPr lang="en-US" sz="8000" dirty="0" smtClean="0">
                <a:latin typeface="Avenir Medium"/>
                <a:cs typeface="Avenir Medium"/>
              </a:rPr>
              <a:t>Thank you!</a:t>
            </a:r>
            <a:endParaRPr lang="en-US" sz="8000" dirty="0">
              <a:latin typeface="Avenir Medium"/>
              <a:cs typeface="Avenir Medium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-1" y="4849463"/>
            <a:ext cx="11133668" cy="1655762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dirty="0" smtClean="0"/>
              <a:t>Aashish </a:t>
            </a:r>
            <a:r>
              <a:rPr lang="en-US" dirty="0" smtClean="0"/>
              <a:t>Jain, PhD</a:t>
            </a:r>
            <a:endParaRPr lang="en-US" dirty="0" smtClean="0"/>
          </a:p>
          <a:p>
            <a:pPr algn="l"/>
            <a:r>
              <a:rPr lang="en-US" dirty="0" smtClean="0"/>
              <a:t>Email: </a:t>
            </a:r>
            <a:r>
              <a:rPr lang="en-US" dirty="0" smtClean="0">
                <a:solidFill>
                  <a:srgbClr val="0000FF"/>
                </a:solidFill>
                <a:hlinkClick r:id="rId2"/>
              </a:rPr>
              <a:t>aajains@gmail.com</a:t>
            </a:r>
            <a:endParaRPr lang="en-US" dirty="0" smtClean="0">
              <a:solidFill>
                <a:srgbClr val="0000FF"/>
              </a:solidFill>
            </a:endParaRPr>
          </a:p>
          <a:p>
            <a:pPr algn="l"/>
            <a:r>
              <a:rPr lang="en-US" dirty="0">
                <a:solidFill>
                  <a:srgbClr val="0000FF"/>
                </a:solidFill>
                <a:hlinkClick r:id="rId3"/>
              </a:rPr>
              <a:t>https://www.linkedin.com/in/aashishjain</a:t>
            </a:r>
            <a:r>
              <a:rPr lang="en-US" dirty="0" smtClean="0">
                <a:solidFill>
                  <a:srgbClr val="0000FF"/>
                </a:solidFill>
                <a:hlinkClick r:id="rId3"/>
              </a:rPr>
              <a:t>/</a:t>
            </a:r>
            <a:endParaRPr lang="en-US" dirty="0" smtClean="0">
              <a:solidFill>
                <a:srgbClr val="0000FF"/>
              </a:solidFill>
            </a:endParaRPr>
          </a:p>
          <a:p>
            <a:pPr algn="l"/>
            <a:r>
              <a:rPr lang="en-US" dirty="0">
                <a:solidFill>
                  <a:srgbClr val="0000FF"/>
                </a:solidFill>
                <a:hlinkClick r:id="rId4"/>
              </a:rPr>
              <a:t>https://github.com/aajains</a:t>
            </a:r>
            <a:r>
              <a:rPr lang="en-US" dirty="0" smtClean="0">
                <a:solidFill>
                  <a:srgbClr val="0000FF"/>
                </a:solidFill>
                <a:hlinkClick r:id="rId4"/>
              </a:rPr>
              <a:t>/</a:t>
            </a:r>
            <a:endParaRPr lang="en-US" dirty="0" smtClean="0">
              <a:solidFill>
                <a:srgbClr val="0000FF"/>
              </a:solidFill>
            </a:endParaRPr>
          </a:p>
          <a:p>
            <a:pPr algn="l"/>
            <a:r>
              <a:rPr lang="en-US" dirty="0"/>
              <a:t>Project report:</a:t>
            </a:r>
            <a:r>
              <a:rPr lang="en-US" dirty="0">
                <a:solidFill>
                  <a:srgbClr val="0000FF"/>
                </a:solidFill>
              </a:rPr>
              <a:t> https://</a:t>
            </a:r>
            <a:r>
              <a:rPr lang="en-US" dirty="0" err="1">
                <a:solidFill>
                  <a:srgbClr val="0000FF"/>
                </a:solidFill>
              </a:rPr>
              <a:t>github.com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dirty="0" err="1">
                <a:solidFill>
                  <a:srgbClr val="0000FF"/>
                </a:solidFill>
              </a:rPr>
              <a:t>aajains</a:t>
            </a:r>
            <a:r>
              <a:rPr lang="en-US" dirty="0">
                <a:solidFill>
                  <a:srgbClr val="0000FF"/>
                </a:solidFill>
              </a:rPr>
              <a:t>/springboard-</a:t>
            </a:r>
            <a:r>
              <a:rPr lang="en-US" dirty="0" err="1">
                <a:solidFill>
                  <a:srgbClr val="0000FF"/>
                </a:solidFill>
              </a:rPr>
              <a:t>datascience</a:t>
            </a:r>
            <a:r>
              <a:rPr lang="en-US" dirty="0">
                <a:solidFill>
                  <a:srgbClr val="0000FF"/>
                </a:solidFill>
              </a:rPr>
              <a:t>-intensive/blob/master/</a:t>
            </a:r>
            <a:r>
              <a:rPr lang="en-US" dirty="0" err="1">
                <a:solidFill>
                  <a:srgbClr val="0000FF"/>
                </a:solidFill>
              </a:rPr>
              <a:t>capstone_project</a:t>
            </a:r>
            <a:r>
              <a:rPr lang="en-US" dirty="0">
                <a:solidFill>
                  <a:srgbClr val="0000FF"/>
                </a:solidFill>
              </a:rPr>
              <a:t>/Report/</a:t>
            </a:r>
            <a:r>
              <a:rPr lang="en-US" dirty="0" err="1">
                <a:solidFill>
                  <a:srgbClr val="0000FF"/>
                </a:solidFill>
              </a:rPr>
              <a:t>CapstoneReport.pdf</a:t>
            </a:r>
            <a:endParaRPr lang="en-US" dirty="0">
              <a:solidFill>
                <a:srgbClr val="0000FF"/>
              </a:solidFill>
            </a:endParaRPr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alphaModFix amt="1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5000"/>
                    </a14:imgEffect>
                    <a14:imgEffect>
                      <a14:colorTemperature colorTemp="9000"/>
                    </a14:imgEffect>
                    <a14:imgEffect>
                      <a14:saturation sat="235000"/>
                    </a14:imgEffect>
                    <a14:imgEffect>
                      <a14:brightnessContrast bright="26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6047"/>
            <a:ext cx="12191999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3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54182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What factors might affect flight cancellations?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1939" y="561966"/>
            <a:ext cx="7989157" cy="2960909"/>
            <a:chOff x="81939" y="561966"/>
            <a:chExt cx="7989157" cy="2960909"/>
          </a:xfrm>
        </p:grpSpPr>
        <p:sp>
          <p:nvSpPr>
            <p:cNvPr id="3" name="Oval 2"/>
            <p:cNvSpPr/>
            <p:nvPr/>
          </p:nvSpPr>
          <p:spPr>
            <a:xfrm>
              <a:off x="81939" y="561966"/>
              <a:ext cx="7989157" cy="2960909"/>
            </a:xfrm>
            <a:prstGeom prst="ellipse">
              <a:avLst/>
            </a:prstGeom>
            <a:solidFill>
              <a:srgbClr val="374C7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20635" y="843157"/>
              <a:ext cx="3664252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b="1" dirty="0" smtClean="0">
                  <a:solidFill>
                    <a:srgbClr val="08FF05"/>
                  </a:solidFill>
                  <a:latin typeface="Athelas Regular"/>
                  <a:cs typeface="Athelas Regular"/>
                </a:rPr>
                <a:t>Flight schedules: departure and arrival dates and times</a:t>
              </a:r>
              <a:endParaRPr lang="en-US" sz="2400" b="1" dirty="0">
                <a:solidFill>
                  <a:srgbClr val="08FF05"/>
                </a:solidFill>
                <a:latin typeface="Athelas Regular"/>
                <a:cs typeface="Athelas Regular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44092" y="2115657"/>
              <a:ext cx="26989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b="1" dirty="0" smtClean="0">
                  <a:solidFill>
                    <a:srgbClr val="08FF05"/>
                  </a:solidFill>
                  <a:latin typeface="Athelas Regular"/>
                  <a:cs typeface="Athelas Regular"/>
                </a:rPr>
                <a:t>Airline carriers</a:t>
              </a:r>
              <a:endParaRPr lang="en-US" sz="2400" b="1" dirty="0">
                <a:solidFill>
                  <a:srgbClr val="08FF05"/>
                </a:solidFill>
                <a:latin typeface="Athelas Regular"/>
                <a:cs typeface="Athelas Regular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16113" y="2085657"/>
              <a:ext cx="332284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b="1" dirty="0" smtClean="0">
                  <a:solidFill>
                    <a:srgbClr val="08FF05"/>
                  </a:solidFill>
                  <a:latin typeface="Athelas Regular"/>
                  <a:cs typeface="Athelas Regular"/>
                </a:rPr>
                <a:t>Airport locations: both origin and destination</a:t>
              </a:r>
              <a:endParaRPr lang="en-US" sz="2400" b="1" dirty="0">
                <a:solidFill>
                  <a:srgbClr val="08FF05"/>
                </a:solidFill>
                <a:latin typeface="Athelas Regular"/>
                <a:cs typeface="Athelas Regular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75142" y="843157"/>
              <a:ext cx="295411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b="1" dirty="0" smtClean="0">
                  <a:solidFill>
                    <a:srgbClr val="08FF05"/>
                  </a:solidFill>
                  <a:latin typeface="Athelas Regular"/>
                  <a:cs typeface="Athelas Regular"/>
                </a:rPr>
                <a:t>Flight length: distance, flight times</a:t>
              </a:r>
              <a:endParaRPr lang="en-US" sz="2400" b="1" dirty="0">
                <a:solidFill>
                  <a:srgbClr val="08FF05"/>
                </a:solidFill>
                <a:latin typeface="Athelas Regular"/>
                <a:cs typeface="Athelas Regular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7769" y="3745748"/>
            <a:ext cx="7989157" cy="2960909"/>
            <a:chOff x="97769" y="3745748"/>
            <a:chExt cx="7989157" cy="2960909"/>
          </a:xfrm>
        </p:grpSpPr>
        <p:sp>
          <p:nvSpPr>
            <p:cNvPr id="10" name="Oval 9"/>
            <p:cNvSpPr/>
            <p:nvPr/>
          </p:nvSpPr>
          <p:spPr>
            <a:xfrm>
              <a:off x="97769" y="3745748"/>
              <a:ext cx="7989157" cy="29609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17757" y="4325636"/>
              <a:ext cx="3607462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b="1" dirty="0" smtClean="0">
                  <a:solidFill>
                    <a:srgbClr val="3E6A92"/>
                  </a:solidFill>
                  <a:latin typeface="Athelas Regular"/>
                  <a:cs typeface="Athelas Regular"/>
                </a:rPr>
                <a:t>Weather conditions: both origin and destination</a:t>
              </a:r>
              <a:endParaRPr lang="en-US" sz="2400" b="1" dirty="0">
                <a:solidFill>
                  <a:srgbClr val="3E6A92"/>
                </a:solidFill>
                <a:latin typeface="Athelas Regular"/>
                <a:cs typeface="Athelas Regular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59240" y="4345142"/>
              <a:ext cx="34435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b="1" dirty="0" smtClean="0">
                  <a:solidFill>
                    <a:srgbClr val="3E6A92"/>
                  </a:solidFill>
                  <a:latin typeface="Athelas Regular"/>
                  <a:cs typeface="Athelas Regular"/>
                </a:rPr>
                <a:t>Temperature, humidity, wind speed, </a:t>
              </a:r>
              <a:r>
                <a:rPr lang="en-US" sz="2400" b="1" dirty="0" smtClean="0">
                  <a:solidFill>
                    <a:srgbClr val="3E6A92"/>
                  </a:solidFill>
                  <a:latin typeface="Athelas Regular"/>
                  <a:cs typeface="Athelas Regular"/>
                </a:rPr>
                <a:t>pressure, </a:t>
              </a:r>
              <a:r>
                <a:rPr lang="en-US" sz="2400" b="1" dirty="0" smtClean="0">
                  <a:solidFill>
                    <a:srgbClr val="3E6A92"/>
                  </a:solidFill>
                  <a:latin typeface="Athelas Regular"/>
                  <a:cs typeface="Athelas Regular"/>
                </a:rPr>
                <a:t>etc..: both origin and destination</a:t>
              </a:r>
              <a:endParaRPr lang="en-US" sz="2400" b="1" dirty="0">
                <a:solidFill>
                  <a:srgbClr val="3E6A92"/>
                </a:solidFill>
                <a:latin typeface="Athelas Regular"/>
                <a:cs typeface="Athelas Regular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071096" y="994417"/>
            <a:ext cx="4120904" cy="5498870"/>
            <a:chOff x="8071096" y="994417"/>
            <a:chExt cx="4120904" cy="5498870"/>
          </a:xfrm>
        </p:grpSpPr>
        <p:sp>
          <p:nvSpPr>
            <p:cNvPr id="11" name="Title 1"/>
            <p:cNvSpPr txBox="1">
              <a:spLocks/>
            </p:cNvSpPr>
            <p:nvPr/>
          </p:nvSpPr>
          <p:spPr>
            <a:xfrm rot="5400000">
              <a:off x="10375812" y="3577387"/>
              <a:ext cx="3078194" cy="55418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 smtClean="0">
                  <a:latin typeface="Athelas Regular"/>
                  <a:ea typeface="Athelas" charset="0"/>
                  <a:cs typeface="Athelas Regular"/>
                </a:rPr>
                <a:t>Data Source</a:t>
              </a:r>
              <a:endParaRPr lang="en-US" sz="4000" dirty="0">
                <a:latin typeface="Athelas Regular"/>
                <a:ea typeface="Athelas" charset="0"/>
                <a:cs typeface="Athelas Regular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5400000">
              <a:off x="9240348" y="1929093"/>
              <a:ext cx="1742773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8FF05"/>
                  </a:solidFill>
                  <a:latin typeface="Athelas Regular"/>
                  <a:cs typeface="Athelas Regular"/>
                </a:rPr>
                <a:t>Flight Data</a:t>
              </a:r>
              <a:endParaRPr lang="en-US" sz="2400" b="1" dirty="0">
                <a:solidFill>
                  <a:srgbClr val="08FF05"/>
                </a:solidFill>
                <a:latin typeface="Athelas Regular"/>
                <a:cs typeface="Athelas Regular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5400000">
              <a:off x="9073807" y="4882798"/>
              <a:ext cx="2171068" cy="46166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3E6A92"/>
                  </a:solidFill>
                  <a:latin typeface="Athelas Regular"/>
                  <a:cs typeface="Athelas Regular"/>
                </a:rPr>
                <a:t>Weather Data</a:t>
              </a:r>
              <a:endParaRPr lang="en-US" sz="2400" b="1" dirty="0">
                <a:solidFill>
                  <a:srgbClr val="3E6A92"/>
                </a:solidFill>
                <a:latin typeface="Athelas Regular"/>
                <a:cs typeface="Athelas Regular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11225790" y="1302194"/>
              <a:ext cx="412028" cy="17291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11321387" y="4235902"/>
              <a:ext cx="316431" cy="196326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3" idx="6"/>
            </p:cNvCxnSpPr>
            <p:nvPr/>
          </p:nvCxnSpPr>
          <p:spPr>
            <a:xfrm flipH="1">
              <a:off x="8071096" y="2042421"/>
              <a:ext cx="1809807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0" idx="6"/>
            </p:cNvCxnSpPr>
            <p:nvPr/>
          </p:nvCxnSpPr>
          <p:spPr>
            <a:xfrm flipH="1">
              <a:off x="8086926" y="5226203"/>
              <a:ext cx="1841583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695931" y="994417"/>
              <a:ext cx="2900915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08FF05"/>
                  </a:solidFill>
                  <a:latin typeface="Athelas Regular"/>
                  <a:cs typeface="Athelas Regular"/>
                </a:rPr>
                <a:t>Bureau of Transportation Statistics</a:t>
              </a:r>
              <a:endParaRPr lang="en-US" sz="1400" b="1" dirty="0">
                <a:solidFill>
                  <a:srgbClr val="08FF05"/>
                </a:solidFill>
                <a:latin typeface="Athelas Regular"/>
                <a:cs typeface="Athelas Regular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695931" y="6185510"/>
              <a:ext cx="2900915" cy="30777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 smtClean="0">
                  <a:solidFill>
                    <a:srgbClr val="4E6BA6"/>
                  </a:solidFill>
                  <a:latin typeface="Athelas Regular"/>
                  <a:cs typeface="Athelas Regular"/>
                </a:rPr>
                <a:t>Wundergound.com</a:t>
              </a:r>
              <a:r>
                <a:rPr lang="en-US" sz="1400" b="1" dirty="0" smtClean="0">
                  <a:solidFill>
                    <a:srgbClr val="4E6BA6"/>
                  </a:solidFill>
                  <a:latin typeface="Athelas Regular"/>
                  <a:cs typeface="Athelas Regular"/>
                </a:rPr>
                <a:t> API</a:t>
              </a:r>
              <a:endParaRPr lang="en-US" sz="1400" b="1" dirty="0">
                <a:solidFill>
                  <a:srgbClr val="4E6BA6"/>
                </a:solidFill>
                <a:latin typeface="Athelas Regular"/>
                <a:cs typeface="Athelas Regular"/>
              </a:endParaRPr>
            </a:p>
          </p:txBody>
        </p:sp>
      </p:grp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9171709" y="648700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7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54182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Data Information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61275" y="464246"/>
            <a:ext cx="97920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thelas Bold"/>
                <a:cs typeface="Athelas Bold"/>
              </a:rPr>
              <a:t>Data acquired for the period: </a:t>
            </a:r>
            <a:r>
              <a:rPr lang="en-US" sz="3200" dirty="0" smtClean="0">
                <a:solidFill>
                  <a:srgbClr val="0000FF"/>
                </a:solidFill>
                <a:latin typeface="Athelas Bold"/>
                <a:cs typeface="Athelas Bold"/>
              </a:rPr>
              <a:t>January 2015 – December 2016</a:t>
            </a:r>
            <a:endParaRPr lang="en-US" sz="3200" dirty="0">
              <a:solidFill>
                <a:srgbClr val="0000FF"/>
              </a:solidFill>
              <a:latin typeface="Athelas Bold"/>
              <a:cs typeface="Athelas 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23357" y="1035367"/>
            <a:ext cx="85649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thelas Bold"/>
                <a:cs typeface="Athelas Bold"/>
              </a:rPr>
              <a:t>Flight and weather data for: </a:t>
            </a:r>
            <a:r>
              <a:rPr lang="en-US" sz="3200" dirty="0" smtClean="0">
                <a:solidFill>
                  <a:srgbClr val="0000FF"/>
                </a:solidFill>
                <a:latin typeface="Athelas Bold"/>
                <a:cs typeface="Athelas Bold"/>
              </a:rPr>
              <a:t>Top 20 airports in the US</a:t>
            </a:r>
            <a:endParaRPr lang="en-US" sz="3200" dirty="0">
              <a:solidFill>
                <a:srgbClr val="0000FF"/>
              </a:solidFill>
              <a:latin typeface="Athelas Bold"/>
              <a:cs typeface="Athelas 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94974" y="1561036"/>
            <a:ext cx="42428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thelas Bold"/>
                <a:cs typeface="Athelas Bold"/>
              </a:rPr>
              <a:t>Number of records: </a:t>
            </a:r>
            <a:r>
              <a:rPr lang="en-US" sz="3200" dirty="0" smtClean="0">
                <a:solidFill>
                  <a:srgbClr val="0000FF"/>
                </a:solidFill>
                <a:latin typeface="Athelas Bold"/>
                <a:cs typeface="Athelas Bold"/>
              </a:rPr>
              <a:t>2,857,139</a:t>
            </a:r>
            <a:endParaRPr lang="en-US" sz="3200" dirty="0">
              <a:solidFill>
                <a:srgbClr val="0000FF"/>
              </a:solidFill>
              <a:latin typeface="Athelas Bold"/>
              <a:cs typeface="Athelas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12396" y="2116076"/>
            <a:ext cx="298429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thelas Bold"/>
                <a:cs typeface="Athelas Bold"/>
              </a:rPr>
              <a:t>Number of fields: </a:t>
            </a:r>
            <a:r>
              <a:rPr lang="en-US" sz="3200" dirty="0" smtClean="0">
                <a:solidFill>
                  <a:srgbClr val="0000FF"/>
                </a:solidFill>
                <a:latin typeface="Athelas Bold"/>
                <a:cs typeface="Athelas Bold"/>
              </a:rPr>
              <a:t>90</a:t>
            </a:r>
            <a:endParaRPr lang="en-US" sz="3200" dirty="0">
              <a:solidFill>
                <a:srgbClr val="0000FF"/>
              </a:solidFill>
              <a:latin typeface="Athelas Bold"/>
              <a:cs typeface="Athelas 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3317351"/>
            <a:ext cx="6036252" cy="1846659"/>
          </a:xfrm>
          <a:prstGeom prst="rect">
            <a:avLst/>
          </a:prstGeom>
          <a:solidFill>
            <a:srgbClr val="374C78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rgbClr val="08FF05"/>
                </a:solidFill>
                <a:latin typeface="Athelas Bold"/>
                <a:cs typeface="Athelas Bold"/>
              </a:rPr>
              <a:t>Flight Data Specifics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8FF05"/>
                </a:solidFill>
                <a:latin typeface="Athelas Bold"/>
                <a:cs typeface="Athelas Bold"/>
              </a:rPr>
              <a:t>Source: Bureau of Transportation Statistics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8FF05"/>
                </a:solidFill>
                <a:latin typeface="Athelas Bold"/>
                <a:cs typeface="Athelas Bold"/>
              </a:rPr>
              <a:t>Data can be downloaded for one month at a time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8FF05"/>
                </a:solidFill>
                <a:latin typeface="Athelas Bold"/>
                <a:cs typeface="Athelas Bold"/>
              </a:rPr>
              <a:t>File format : </a:t>
            </a:r>
            <a:r>
              <a:rPr lang="en-US" dirty="0" err="1">
                <a:solidFill>
                  <a:srgbClr val="08FF05"/>
                </a:solidFill>
                <a:latin typeface="Athelas Bold"/>
                <a:cs typeface="Athelas Bold"/>
              </a:rPr>
              <a:t>csv</a:t>
            </a:r>
            <a:endParaRPr lang="en-US" dirty="0">
              <a:solidFill>
                <a:srgbClr val="08FF05"/>
              </a:solidFill>
              <a:latin typeface="Athelas Bold"/>
              <a:cs typeface="Athelas Bold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8FF05"/>
                </a:solidFill>
                <a:latin typeface="Athelas Bold"/>
                <a:cs typeface="Athelas Bold"/>
              </a:rPr>
              <a:t>Concatenate files from all months into one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8FF05"/>
                </a:solidFill>
                <a:latin typeface="Athelas Bold"/>
                <a:cs typeface="Athelas Bold"/>
              </a:rPr>
              <a:t>Each </a:t>
            </a:r>
            <a:r>
              <a:rPr lang="en-US" dirty="0" smtClean="0">
                <a:solidFill>
                  <a:srgbClr val="08FF05"/>
                </a:solidFill>
                <a:latin typeface="Athelas Bold"/>
                <a:cs typeface="Athelas Bold"/>
              </a:rPr>
              <a:t>record: a </a:t>
            </a:r>
            <a:r>
              <a:rPr lang="en-US" dirty="0">
                <a:solidFill>
                  <a:srgbClr val="08FF05"/>
                </a:solidFill>
                <a:latin typeface="Athelas Bold"/>
                <a:cs typeface="Athelas Bold"/>
              </a:rPr>
              <a:t>unique </a:t>
            </a:r>
            <a:r>
              <a:rPr lang="en-US" dirty="0" smtClean="0">
                <a:solidFill>
                  <a:srgbClr val="08FF05"/>
                </a:solidFill>
                <a:latin typeface="Athelas Bold"/>
                <a:cs typeface="Athelas Bold"/>
              </a:rPr>
              <a:t>flight</a:t>
            </a:r>
            <a:endParaRPr lang="en-US" dirty="0">
              <a:solidFill>
                <a:srgbClr val="08FF05"/>
              </a:solidFill>
              <a:latin typeface="Athelas Bold"/>
              <a:cs typeface="Athelas 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36252" y="3317351"/>
            <a:ext cx="6155748" cy="184665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rgbClr val="4E6BA6"/>
                </a:solidFill>
                <a:latin typeface="Athelas Bold"/>
                <a:cs typeface="Athelas Bold"/>
              </a:rPr>
              <a:t>Weather Data Specifics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4E6BA6"/>
                </a:solidFill>
                <a:latin typeface="Athelas Bold"/>
                <a:cs typeface="Athelas Bold"/>
              </a:rPr>
              <a:t>Source</a:t>
            </a:r>
            <a:r>
              <a:rPr lang="en-US" dirty="0" smtClean="0">
                <a:solidFill>
                  <a:srgbClr val="4E6BA6"/>
                </a:solidFill>
                <a:latin typeface="Athelas Bold"/>
                <a:cs typeface="Athelas Bold"/>
              </a:rPr>
              <a:t>: </a:t>
            </a:r>
            <a:r>
              <a:rPr lang="en-US" dirty="0" err="1" smtClean="0">
                <a:solidFill>
                  <a:srgbClr val="4E6BA6"/>
                </a:solidFill>
                <a:latin typeface="Athelas Bold"/>
                <a:cs typeface="Athelas Bold"/>
              </a:rPr>
              <a:t>Wunderground.com</a:t>
            </a:r>
            <a:r>
              <a:rPr lang="en-US" dirty="0" smtClean="0">
                <a:solidFill>
                  <a:srgbClr val="4E6BA6"/>
                </a:solidFill>
                <a:latin typeface="Athelas Bold"/>
                <a:cs typeface="Athelas Bold"/>
              </a:rPr>
              <a:t> API</a:t>
            </a:r>
            <a:endParaRPr lang="en-US" dirty="0">
              <a:solidFill>
                <a:srgbClr val="4E6BA6"/>
              </a:solidFill>
              <a:latin typeface="Athelas Bold"/>
              <a:cs typeface="Athelas Bold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4E6BA6"/>
                </a:solidFill>
                <a:latin typeface="Athelas Bold"/>
                <a:cs typeface="Athelas Bold"/>
              </a:rPr>
              <a:t>File format : </a:t>
            </a:r>
            <a:r>
              <a:rPr lang="en-US" dirty="0" smtClean="0">
                <a:solidFill>
                  <a:srgbClr val="4E6BA6"/>
                </a:solidFill>
                <a:latin typeface="Athelas Bold"/>
                <a:cs typeface="Athelas Bold"/>
              </a:rPr>
              <a:t>XML (hourly data available)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4E6BA6"/>
                </a:solidFill>
                <a:latin typeface="Athelas Bold"/>
                <a:cs typeface="Athelas Bold"/>
              </a:rPr>
              <a:t>One API call: One day data for a chosen airport</a:t>
            </a:r>
            <a:endParaRPr lang="en-US" dirty="0">
              <a:solidFill>
                <a:srgbClr val="4E6BA6"/>
              </a:solidFill>
              <a:latin typeface="Athelas Bold"/>
              <a:cs typeface="Athelas Bold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4E6BA6"/>
                </a:solidFill>
                <a:latin typeface="Athelas Bold"/>
                <a:cs typeface="Athelas Bold"/>
              </a:rPr>
              <a:t>Concatenate files from </a:t>
            </a:r>
            <a:r>
              <a:rPr lang="en-US" dirty="0" smtClean="0">
                <a:solidFill>
                  <a:srgbClr val="4E6BA6"/>
                </a:solidFill>
                <a:latin typeface="Athelas Bold"/>
                <a:cs typeface="Athelas Bold"/>
              </a:rPr>
              <a:t>days </a:t>
            </a:r>
            <a:r>
              <a:rPr lang="en-US" dirty="0">
                <a:solidFill>
                  <a:srgbClr val="4E6BA6"/>
                </a:solidFill>
                <a:latin typeface="Athelas Bold"/>
                <a:cs typeface="Athelas Bold"/>
              </a:rPr>
              <a:t>into </a:t>
            </a:r>
            <a:r>
              <a:rPr lang="en-US" dirty="0" smtClean="0">
                <a:solidFill>
                  <a:srgbClr val="4E6BA6"/>
                </a:solidFill>
                <a:latin typeface="Athelas Bold"/>
                <a:cs typeface="Athelas Bold"/>
              </a:rPr>
              <a:t>one, for an airport</a:t>
            </a:r>
            <a:endParaRPr lang="en-US" dirty="0">
              <a:solidFill>
                <a:srgbClr val="4E6BA6"/>
              </a:solidFill>
              <a:latin typeface="Athelas Bold"/>
              <a:cs typeface="Athelas Bold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4E6BA6"/>
                </a:solidFill>
                <a:latin typeface="Athelas Bold"/>
                <a:cs typeface="Athelas Bold"/>
              </a:rPr>
              <a:t>Each </a:t>
            </a:r>
            <a:r>
              <a:rPr lang="en-US" dirty="0" smtClean="0">
                <a:solidFill>
                  <a:srgbClr val="4E6BA6"/>
                </a:solidFill>
                <a:latin typeface="Athelas Bold"/>
                <a:cs typeface="Athelas Bold"/>
              </a:rPr>
              <a:t>record: weather details for an airport at a given hour</a:t>
            </a:r>
            <a:endParaRPr lang="en-US" dirty="0">
              <a:solidFill>
                <a:srgbClr val="4E6BA6"/>
              </a:solidFill>
              <a:latin typeface="Athelas Bold"/>
              <a:cs typeface="Athelas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06882" y="5517355"/>
            <a:ext cx="5881254" cy="1292662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chemeClr val="bg1"/>
                </a:solidFill>
                <a:latin typeface="Athelas Bold"/>
                <a:cs typeface="Athelas Bold"/>
              </a:rPr>
              <a:t>Merge them together </a:t>
            </a:r>
            <a:r>
              <a:rPr lang="en-US" sz="2400" b="1" u="sng" smtClean="0">
                <a:solidFill>
                  <a:schemeClr val="bg1"/>
                </a:solidFill>
                <a:latin typeface="Athelas Bold"/>
                <a:cs typeface="Athelas Bold"/>
              </a:rPr>
              <a:t>using following keys:</a:t>
            </a:r>
            <a:endParaRPr lang="en-US" sz="2400" b="1" u="sng" dirty="0" smtClean="0">
              <a:solidFill>
                <a:schemeClr val="bg1"/>
              </a:solidFill>
              <a:latin typeface="Athelas Bold"/>
              <a:cs typeface="Athelas Bold"/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Athelas Bold"/>
                <a:cs typeface="Athelas Bold"/>
              </a:rPr>
              <a:t>Flight date at origin and destination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Athelas Bold"/>
                <a:cs typeface="Athelas Bold"/>
              </a:rPr>
              <a:t>Origin and destination airport names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Athelas Bold"/>
                <a:cs typeface="Athelas Bold"/>
              </a:rPr>
              <a:t>Scheduled departure and arrival times </a:t>
            </a:r>
            <a:endParaRPr lang="en-US" dirty="0">
              <a:solidFill>
                <a:schemeClr val="bg1"/>
              </a:solidFill>
              <a:latin typeface="Athelas Bold"/>
              <a:cs typeface="Athelas Bol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682" y="2709035"/>
            <a:ext cx="7367154" cy="615553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thelas Bold"/>
                <a:cs typeface="Athelas Bold"/>
              </a:rPr>
              <a:t>Data Acquisition and Merging</a:t>
            </a:r>
          </a:p>
          <a:p>
            <a:pPr algn="ctr"/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Athelas Bold"/>
                <a:cs typeface="Athelas Bold"/>
              </a:rPr>
              <a:t>https://</a:t>
            </a:r>
            <a:r>
              <a:rPr lang="en-US" sz="1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thelas Bold"/>
                <a:cs typeface="Athelas Bold"/>
              </a:rPr>
              <a:t>github.com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Athelas Bold"/>
                <a:cs typeface="Athelas Bold"/>
              </a:rPr>
              <a:t>/</a:t>
            </a:r>
            <a:r>
              <a:rPr lang="en-US" sz="1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thelas Bold"/>
                <a:cs typeface="Athelas Bold"/>
              </a:rPr>
              <a:t>aajains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Athelas Bold"/>
                <a:cs typeface="Athelas Bold"/>
              </a:rPr>
              <a:t>/springboard-</a:t>
            </a:r>
            <a:r>
              <a:rPr lang="en-US" sz="1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thelas Bold"/>
                <a:cs typeface="Athelas Bold"/>
              </a:rPr>
              <a:t>datascience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Athelas Bold"/>
                <a:cs typeface="Athelas Bold"/>
              </a:rPr>
              <a:t>-intensive/tree/master/</a:t>
            </a:r>
            <a:r>
              <a:rPr lang="en-US" sz="1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thelas Bold"/>
                <a:cs typeface="Athelas Bold"/>
              </a:rPr>
              <a:t>capstone_project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Athelas Bold"/>
                <a:cs typeface="Athelas Bold"/>
              </a:rPr>
              <a:t>/</a:t>
            </a:r>
            <a:r>
              <a:rPr lang="en-US" sz="1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thelas Bold"/>
                <a:cs typeface="Athelas Bold"/>
              </a:rPr>
              <a:t>DataAcquisitionMerging</a:t>
            </a:r>
            <a:endParaRPr lang="en-US" sz="1000" dirty="0">
              <a:solidFill>
                <a:schemeClr val="accent5">
                  <a:lumMod val="60000"/>
                  <a:lumOff val="40000"/>
                </a:schemeClr>
              </a:solidFill>
              <a:latin typeface="Athelas Bold"/>
              <a:cs typeface="Athelas Bold"/>
            </a:endParaRPr>
          </a:p>
        </p:txBody>
      </p:sp>
      <p:sp>
        <p:nvSpPr>
          <p:cNvPr id="6" name="Right Arrow 5"/>
          <p:cNvSpPr/>
          <p:nvPr/>
        </p:nvSpPr>
        <p:spPr>
          <a:xfrm rot="1187862">
            <a:off x="5072098" y="5158018"/>
            <a:ext cx="999182" cy="372252"/>
          </a:xfrm>
          <a:prstGeom prst="rightArrow">
            <a:avLst/>
          </a:prstGeom>
          <a:solidFill>
            <a:srgbClr val="374C7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9532443">
            <a:off x="5985099" y="5143819"/>
            <a:ext cx="999182" cy="372252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2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8" grpId="0" animBg="1"/>
      <p:bldP spid="6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1348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Engineering Flight Historical Performance Features From Flight Data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082" y="2299463"/>
            <a:ext cx="6173586" cy="2698597"/>
            <a:chOff x="4958" y="1092828"/>
            <a:chExt cx="8311959" cy="3609973"/>
          </a:xfrm>
        </p:grpSpPr>
        <p:sp>
          <p:nvSpPr>
            <p:cNvPr id="11" name="Rectangle 10"/>
            <p:cNvSpPr/>
            <p:nvPr/>
          </p:nvSpPr>
          <p:spPr>
            <a:xfrm>
              <a:off x="4958" y="1092828"/>
              <a:ext cx="8311959" cy="3609973"/>
            </a:xfrm>
            <a:prstGeom prst="rect">
              <a:avLst/>
            </a:prstGeom>
            <a:solidFill>
              <a:srgbClr val="374C78"/>
            </a:solidFill>
            <a:ln>
              <a:solidFill>
                <a:srgbClr val="08FF0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04792" y="1290583"/>
              <a:ext cx="7941122" cy="3262013"/>
              <a:chOff x="204792" y="1290583"/>
              <a:chExt cx="7941122" cy="3262013"/>
            </a:xfrm>
          </p:grpSpPr>
          <p:pic>
            <p:nvPicPr>
              <p:cNvPr id="6" name="Picture 5" descr="Screen Shot 2017-07-28 at 12.07.14 P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792" y="1314023"/>
                <a:ext cx="3029971" cy="3215656"/>
              </a:xfrm>
              <a:prstGeom prst="rect">
                <a:avLst/>
              </a:prstGeom>
              <a:solidFill>
                <a:srgbClr val="4E6BA6"/>
              </a:solidFill>
              <a:ln>
                <a:solidFill>
                  <a:srgbClr val="000000"/>
                </a:solidFill>
              </a:ln>
            </p:spPr>
          </p:pic>
          <p:pic>
            <p:nvPicPr>
              <p:cNvPr id="7" name="Picture 6" descr="Screen Shot 2017-07-28 at 12.08.34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2819" y="1304238"/>
                <a:ext cx="1673416" cy="3248358"/>
              </a:xfrm>
              <a:prstGeom prst="rect">
                <a:avLst/>
              </a:prstGeom>
              <a:solidFill>
                <a:srgbClr val="4E6BA6"/>
              </a:solidFill>
              <a:ln>
                <a:solidFill>
                  <a:srgbClr val="000000"/>
                </a:solidFill>
              </a:ln>
            </p:spPr>
          </p:pic>
          <p:pic>
            <p:nvPicPr>
              <p:cNvPr id="8" name="Picture 7" descr="Screen Shot 2017-07-28 at 12.09.16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4291" y="1302303"/>
                <a:ext cx="1475378" cy="3226557"/>
              </a:xfrm>
              <a:prstGeom prst="rect">
                <a:avLst/>
              </a:prstGeom>
              <a:solidFill>
                <a:srgbClr val="4E6BA6"/>
              </a:solidFill>
              <a:ln>
                <a:solidFill>
                  <a:srgbClr val="000000"/>
                </a:solidFill>
              </a:ln>
            </p:spPr>
          </p:pic>
          <p:pic>
            <p:nvPicPr>
              <p:cNvPr id="22" name="Picture 21" descr="Screen Shot 2017-07-28 at 12.14.31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2355" y="1290583"/>
                <a:ext cx="1853559" cy="3238277"/>
              </a:xfrm>
              <a:prstGeom prst="rect">
                <a:avLst/>
              </a:prstGeom>
            </p:spPr>
          </p:pic>
        </p:grpSp>
      </p:grpSp>
      <p:sp>
        <p:nvSpPr>
          <p:cNvPr id="17" name="Rectangle 16"/>
          <p:cNvSpPr/>
          <p:nvPr/>
        </p:nvSpPr>
        <p:spPr>
          <a:xfrm>
            <a:off x="169379" y="2472027"/>
            <a:ext cx="562762" cy="385499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59479" y="2483882"/>
            <a:ext cx="801321" cy="385499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99849" y="2463265"/>
            <a:ext cx="286857" cy="385499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676954" y="2447293"/>
            <a:ext cx="802250" cy="385499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364111" y="1009517"/>
            <a:ext cx="5686778" cy="5704639"/>
          </a:xfrm>
          <a:prstGeom prst="rect">
            <a:avLst/>
          </a:prstGeom>
          <a:solidFill>
            <a:srgbClr val="374C78"/>
          </a:solidFill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08FF05"/>
                </a:solidFill>
                <a:latin typeface="Athelas Regular"/>
                <a:cs typeface="Athelas Regular"/>
              </a:rPr>
              <a:t>Steps for each flight: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rgbClr val="08FF05"/>
                </a:solidFill>
                <a:latin typeface="Athelas Regular"/>
                <a:cs typeface="Athelas Regular"/>
              </a:rPr>
              <a:t>Store the date of the flight in question: </a:t>
            </a:r>
            <a:r>
              <a:rPr lang="en-US" dirty="0" smtClean="0">
                <a:solidFill>
                  <a:srgbClr val="08FF05"/>
                </a:solidFill>
                <a:latin typeface="Athelas Regular"/>
                <a:cs typeface="Athelas Regular"/>
              </a:rPr>
              <a:t>"</a:t>
            </a:r>
            <a:r>
              <a:rPr lang="en-US" dirty="0" err="1">
                <a:solidFill>
                  <a:srgbClr val="08FF05"/>
                </a:solidFill>
                <a:latin typeface="Athelas Regular"/>
                <a:cs typeface="Athelas Regular"/>
              </a:rPr>
              <a:t>thisDate</a:t>
            </a:r>
            <a:r>
              <a:rPr lang="en-US" dirty="0" smtClean="0">
                <a:solidFill>
                  <a:srgbClr val="08FF05"/>
                </a:solidFill>
                <a:latin typeface="Athelas Regular"/>
                <a:cs typeface="Athelas Regular"/>
              </a:rPr>
              <a:t>”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8FF05"/>
                </a:solidFill>
                <a:latin typeface="Athelas Regular"/>
                <a:cs typeface="Athelas Regular"/>
              </a:rPr>
              <a:t>Get Carrier</a:t>
            </a:r>
            <a:r>
              <a:rPr lang="en-US" dirty="0">
                <a:solidFill>
                  <a:srgbClr val="08FF05"/>
                </a:solidFill>
                <a:latin typeface="Athelas Regular"/>
                <a:cs typeface="Athelas Regular"/>
              </a:rPr>
              <a:t>, </a:t>
            </a:r>
            <a:r>
              <a:rPr lang="en-US" dirty="0" smtClean="0">
                <a:solidFill>
                  <a:srgbClr val="08FF05"/>
                </a:solidFill>
                <a:latin typeface="Athelas Regular"/>
                <a:cs typeface="Athelas Regular"/>
              </a:rPr>
              <a:t>Origin</a:t>
            </a:r>
            <a:r>
              <a:rPr lang="en-US" dirty="0">
                <a:solidFill>
                  <a:srgbClr val="08FF05"/>
                </a:solidFill>
                <a:latin typeface="Athelas Regular"/>
                <a:cs typeface="Athelas Regular"/>
              </a:rPr>
              <a:t>, </a:t>
            </a:r>
            <a:r>
              <a:rPr lang="en-US" dirty="0" smtClean="0">
                <a:solidFill>
                  <a:srgbClr val="08FF05"/>
                </a:solidFill>
                <a:latin typeface="Athelas Regular"/>
                <a:cs typeface="Athelas Regular"/>
              </a:rPr>
              <a:t>Destination</a:t>
            </a:r>
            <a:r>
              <a:rPr lang="en-US" dirty="0">
                <a:solidFill>
                  <a:srgbClr val="08FF05"/>
                </a:solidFill>
                <a:latin typeface="Athelas Regular"/>
                <a:cs typeface="Athelas Regular"/>
              </a:rPr>
              <a:t>, and </a:t>
            </a:r>
            <a:r>
              <a:rPr lang="en-US" dirty="0" smtClean="0">
                <a:solidFill>
                  <a:srgbClr val="08FF05"/>
                </a:solidFill>
                <a:latin typeface="Athelas Regular"/>
                <a:cs typeface="Athelas Regular"/>
              </a:rPr>
              <a:t>Departure </a:t>
            </a:r>
            <a:r>
              <a:rPr lang="en-US" dirty="0">
                <a:solidFill>
                  <a:srgbClr val="08FF05"/>
                </a:solidFill>
                <a:latin typeface="Athelas Regular"/>
                <a:cs typeface="Athelas Regular"/>
              </a:rPr>
              <a:t>time </a:t>
            </a:r>
            <a:endParaRPr lang="en-US" dirty="0" smtClean="0">
              <a:solidFill>
                <a:srgbClr val="08FF05"/>
              </a:solidFill>
              <a:latin typeface="Athelas Regular"/>
              <a:cs typeface="Athelas Regular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8FF05"/>
                </a:solidFill>
                <a:latin typeface="Athelas Regular"/>
                <a:cs typeface="Athelas Regular"/>
              </a:rPr>
              <a:t>Filter the </a:t>
            </a:r>
            <a:r>
              <a:rPr lang="en-US" dirty="0" smtClean="0">
                <a:solidFill>
                  <a:srgbClr val="08FF05"/>
                </a:solidFill>
                <a:latin typeface="Athelas Regular"/>
                <a:cs typeface="Athelas Regular"/>
              </a:rPr>
              <a:t>dataset </a:t>
            </a:r>
            <a:r>
              <a:rPr lang="en-US" dirty="0">
                <a:solidFill>
                  <a:srgbClr val="08FF05"/>
                </a:solidFill>
                <a:latin typeface="Athelas Regular"/>
                <a:cs typeface="Athelas Regular"/>
              </a:rPr>
              <a:t>based on 4 values found in step </a:t>
            </a:r>
            <a:r>
              <a:rPr lang="en-US" dirty="0" smtClean="0">
                <a:solidFill>
                  <a:srgbClr val="08FF05"/>
                </a:solidFill>
                <a:latin typeface="Athelas Regular"/>
                <a:cs typeface="Athelas Regular"/>
              </a:rPr>
              <a:t>2</a:t>
            </a:r>
            <a:endParaRPr lang="en-US" dirty="0">
              <a:solidFill>
                <a:srgbClr val="08FF05"/>
              </a:solidFill>
              <a:latin typeface="Athelas Regular"/>
              <a:cs typeface="Athelas Regular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8FF05"/>
                </a:solidFill>
                <a:latin typeface="Athelas Regular"/>
                <a:cs typeface="Athelas Regular"/>
              </a:rPr>
              <a:t>Filter the filtered data further to get a subset of the data with only those dates that are "</a:t>
            </a:r>
            <a:r>
              <a:rPr lang="en-US" dirty="0" err="1">
                <a:solidFill>
                  <a:srgbClr val="08FF05"/>
                </a:solidFill>
                <a:latin typeface="Athelas Regular"/>
                <a:cs typeface="Athelas Regular"/>
              </a:rPr>
              <a:t>ndays</a:t>
            </a:r>
            <a:r>
              <a:rPr lang="en-US" dirty="0">
                <a:solidFill>
                  <a:srgbClr val="08FF05"/>
                </a:solidFill>
                <a:latin typeface="Athelas Regular"/>
                <a:cs typeface="Athelas Regular"/>
              </a:rPr>
              <a:t>" prior to "</a:t>
            </a:r>
            <a:r>
              <a:rPr lang="en-US" dirty="0" err="1">
                <a:solidFill>
                  <a:srgbClr val="08FF05"/>
                </a:solidFill>
                <a:latin typeface="Athelas Regular"/>
                <a:cs typeface="Athelas Regular"/>
              </a:rPr>
              <a:t>thisDate</a:t>
            </a:r>
            <a:r>
              <a:rPr lang="en-US" dirty="0">
                <a:solidFill>
                  <a:srgbClr val="08FF05"/>
                </a:solidFill>
                <a:latin typeface="Athelas Regular"/>
                <a:cs typeface="Athelas Regular"/>
              </a:rPr>
              <a:t>". Here, "</a:t>
            </a:r>
            <a:r>
              <a:rPr lang="en-US" dirty="0" err="1">
                <a:solidFill>
                  <a:srgbClr val="08FF05"/>
                </a:solidFill>
                <a:latin typeface="Athelas Regular"/>
                <a:cs typeface="Athelas Regular"/>
              </a:rPr>
              <a:t>ndays</a:t>
            </a:r>
            <a:r>
              <a:rPr lang="en-US" dirty="0">
                <a:solidFill>
                  <a:srgbClr val="08FF05"/>
                </a:solidFill>
                <a:latin typeface="Athelas Regular"/>
                <a:cs typeface="Athelas Regular"/>
              </a:rPr>
              <a:t>" is the number of days that we want to calculate the history for.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8FF05"/>
                </a:solidFill>
                <a:latin typeface="Athelas Regular"/>
                <a:cs typeface="Athelas Regular"/>
              </a:rPr>
              <a:t>U</a:t>
            </a:r>
            <a:r>
              <a:rPr lang="en-US" dirty="0" smtClean="0">
                <a:solidFill>
                  <a:srgbClr val="08FF05"/>
                </a:solidFill>
                <a:latin typeface="Athelas Regular"/>
                <a:cs typeface="Athelas Regular"/>
              </a:rPr>
              <a:t>se </a:t>
            </a:r>
            <a:r>
              <a:rPr lang="en-US" dirty="0">
                <a:solidFill>
                  <a:srgbClr val="08FF05"/>
                </a:solidFill>
                <a:latin typeface="Athelas Regular"/>
                <a:cs typeface="Athelas Regular"/>
              </a:rPr>
              <a:t>the </a:t>
            </a:r>
            <a:r>
              <a:rPr lang="en-US" dirty="0" err="1">
                <a:solidFill>
                  <a:srgbClr val="08FF05"/>
                </a:solidFill>
                <a:latin typeface="Athelas Regular"/>
                <a:cs typeface="Athelas Regular"/>
              </a:rPr>
              <a:t>ndays</a:t>
            </a:r>
            <a:r>
              <a:rPr lang="en-US" dirty="0">
                <a:solidFill>
                  <a:srgbClr val="08FF05"/>
                </a:solidFill>
                <a:latin typeface="Athelas Regular"/>
                <a:cs typeface="Athelas Regular"/>
              </a:rPr>
              <a:t> filtered dataset and </a:t>
            </a:r>
            <a:r>
              <a:rPr lang="en-US" dirty="0" smtClean="0">
                <a:solidFill>
                  <a:srgbClr val="08FF05"/>
                </a:solidFill>
                <a:latin typeface="Athelas Regular"/>
                <a:cs typeface="Athelas Regular"/>
              </a:rPr>
              <a:t>perform  </a:t>
            </a:r>
            <a:r>
              <a:rPr lang="en-US" dirty="0">
                <a:solidFill>
                  <a:srgbClr val="08FF05"/>
                </a:solidFill>
                <a:latin typeface="Athelas Regular"/>
                <a:cs typeface="Athelas Regular"/>
              </a:rPr>
              <a:t>aggregations such as count of cancelled flights, median of departure delays </a:t>
            </a:r>
            <a:r>
              <a:rPr lang="en-US" dirty="0" smtClean="0">
                <a:solidFill>
                  <a:srgbClr val="08FF05"/>
                </a:solidFill>
                <a:latin typeface="Athelas Regular"/>
                <a:cs typeface="Athelas Regular"/>
              </a:rPr>
              <a:t>etc.. We used </a:t>
            </a:r>
            <a:r>
              <a:rPr lang="en-US" dirty="0" err="1" smtClean="0">
                <a:solidFill>
                  <a:srgbClr val="08FF05"/>
                </a:solidFill>
                <a:latin typeface="Athelas Regular"/>
                <a:cs typeface="Athelas Regular"/>
              </a:rPr>
              <a:t>ndays</a:t>
            </a:r>
            <a:r>
              <a:rPr lang="en-US" dirty="0" smtClean="0">
                <a:solidFill>
                  <a:srgbClr val="08FF05"/>
                </a:solidFill>
                <a:latin typeface="Athelas Regular"/>
                <a:cs typeface="Athelas Regular"/>
              </a:rPr>
              <a:t> = 10, 20 and 30.</a:t>
            </a:r>
            <a:endParaRPr lang="en-US" dirty="0">
              <a:solidFill>
                <a:srgbClr val="08FF05"/>
              </a:solidFill>
              <a:latin typeface="Athelas Regular"/>
              <a:cs typeface="Athelas Regular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8FF05"/>
                </a:solidFill>
                <a:latin typeface="Athelas Regular"/>
                <a:cs typeface="Athelas Regular"/>
              </a:rPr>
              <a:t>These </a:t>
            </a:r>
            <a:r>
              <a:rPr lang="en-US" dirty="0">
                <a:solidFill>
                  <a:srgbClr val="08FF05"/>
                </a:solidFill>
                <a:latin typeface="Athelas Regular"/>
                <a:cs typeface="Athelas Regular"/>
              </a:rPr>
              <a:t>aggregated results are then added as new fields/</a:t>
            </a:r>
            <a:r>
              <a:rPr lang="en-US" dirty="0" smtClean="0">
                <a:solidFill>
                  <a:srgbClr val="08FF05"/>
                </a:solidFill>
                <a:latin typeface="Athelas Regular"/>
                <a:cs typeface="Athelas Regular"/>
              </a:rPr>
              <a:t>features to original dataset.</a:t>
            </a:r>
            <a:endParaRPr lang="en-US" dirty="0">
              <a:solidFill>
                <a:srgbClr val="08FF05"/>
              </a:solidFill>
              <a:latin typeface="Athelas Regular"/>
              <a:cs typeface="Athelas Regular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5108222" y="1970912"/>
            <a:ext cx="1275886" cy="476381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725335" y="1970912"/>
            <a:ext cx="2638776" cy="476381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554113" y="1970912"/>
            <a:ext cx="3809998" cy="476381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144891" y="1970912"/>
            <a:ext cx="4239217" cy="476381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65668" y="1667848"/>
            <a:ext cx="5898443" cy="77944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747478" y="609407"/>
            <a:ext cx="7472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</a:rPr>
              <a:t>https://</a:t>
            </a:r>
            <a:r>
              <a:rPr lang="en-US" sz="1000" dirty="0" err="1">
                <a:solidFill>
                  <a:srgbClr val="0000FF"/>
                </a:solidFill>
              </a:rPr>
              <a:t>github.com</a:t>
            </a:r>
            <a:r>
              <a:rPr lang="en-US" sz="1000" dirty="0">
                <a:solidFill>
                  <a:srgbClr val="0000FF"/>
                </a:solidFill>
              </a:rPr>
              <a:t>/</a:t>
            </a:r>
            <a:r>
              <a:rPr lang="en-US" sz="1000" dirty="0" err="1">
                <a:solidFill>
                  <a:srgbClr val="0000FF"/>
                </a:solidFill>
              </a:rPr>
              <a:t>aajains</a:t>
            </a:r>
            <a:r>
              <a:rPr lang="en-US" sz="1000" dirty="0">
                <a:solidFill>
                  <a:srgbClr val="0000FF"/>
                </a:solidFill>
              </a:rPr>
              <a:t>/springboard-</a:t>
            </a:r>
            <a:r>
              <a:rPr lang="en-US" sz="1000" dirty="0" err="1">
                <a:solidFill>
                  <a:srgbClr val="0000FF"/>
                </a:solidFill>
              </a:rPr>
              <a:t>datascience</a:t>
            </a:r>
            <a:r>
              <a:rPr lang="en-US" sz="1000" dirty="0">
                <a:solidFill>
                  <a:srgbClr val="0000FF"/>
                </a:solidFill>
              </a:rPr>
              <a:t>-intensive/blob/master/</a:t>
            </a:r>
            <a:r>
              <a:rPr lang="en-US" sz="1000" dirty="0" err="1">
                <a:solidFill>
                  <a:srgbClr val="0000FF"/>
                </a:solidFill>
              </a:rPr>
              <a:t>capstone_project</a:t>
            </a:r>
            <a:r>
              <a:rPr lang="en-US" sz="1000" dirty="0">
                <a:solidFill>
                  <a:srgbClr val="0000FF"/>
                </a:solidFill>
              </a:rPr>
              <a:t>/</a:t>
            </a:r>
            <a:r>
              <a:rPr lang="en-US" sz="1000" dirty="0" err="1">
                <a:solidFill>
                  <a:srgbClr val="0000FF"/>
                </a:solidFill>
              </a:rPr>
              <a:t>DataAcquisitionMerging</a:t>
            </a:r>
            <a:r>
              <a:rPr lang="en-US" sz="1000" dirty="0">
                <a:solidFill>
                  <a:srgbClr val="0000FF"/>
                </a:solidFill>
              </a:rPr>
              <a:t>/</a:t>
            </a:r>
            <a:r>
              <a:rPr lang="en-US" sz="1000" dirty="0" err="1">
                <a:solidFill>
                  <a:srgbClr val="0000FF"/>
                </a:solidFill>
              </a:rPr>
              <a:t>history_calc.ipynb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5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778" y="352780"/>
            <a:ext cx="9510889" cy="1595095"/>
          </a:xfrm>
        </p:spPr>
        <p:txBody>
          <a:bodyPr>
            <a:noAutofit/>
          </a:bodyPr>
          <a:lstStyle/>
          <a:p>
            <a:pPr algn="ctr"/>
            <a:r>
              <a:rPr lang="en-US" sz="6200" dirty="0" smtClean="0">
                <a:latin typeface="Athelas" charset="0"/>
                <a:ea typeface="Athelas" charset="0"/>
                <a:cs typeface="Athelas" charset="0"/>
              </a:rPr>
              <a:t>Data Exploration</a:t>
            </a:r>
            <a:br>
              <a:rPr lang="en-US" sz="6200" dirty="0" smtClean="0">
                <a:latin typeface="Athelas" charset="0"/>
                <a:ea typeface="Athelas" charset="0"/>
                <a:cs typeface="Athelas" charset="0"/>
              </a:rPr>
            </a:br>
            <a:r>
              <a:rPr lang="en-US" sz="1200" dirty="0">
                <a:solidFill>
                  <a:srgbClr val="0000FF"/>
                </a:solidFill>
                <a:latin typeface="Athelas" charset="0"/>
                <a:ea typeface="Athelas" charset="0"/>
                <a:cs typeface="Athelas" charset="0"/>
              </a:rPr>
              <a:t>https://</a:t>
            </a:r>
            <a:r>
              <a:rPr lang="en-US" sz="1200" dirty="0" err="1">
                <a:solidFill>
                  <a:srgbClr val="0000FF"/>
                </a:solidFill>
                <a:latin typeface="Athelas" charset="0"/>
                <a:ea typeface="Athelas" charset="0"/>
                <a:cs typeface="Athelas" charset="0"/>
              </a:rPr>
              <a:t>github.com</a:t>
            </a:r>
            <a:r>
              <a:rPr lang="en-US" sz="1200" dirty="0">
                <a:solidFill>
                  <a:srgbClr val="0000FF"/>
                </a:solidFill>
                <a:latin typeface="Athelas" charset="0"/>
                <a:ea typeface="Athelas" charset="0"/>
                <a:cs typeface="Athelas" charset="0"/>
              </a:rPr>
              <a:t>/</a:t>
            </a:r>
            <a:r>
              <a:rPr lang="en-US" sz="1200" dirty="0" err="1">
                <a:solidFill>
                  <a:srgbClr val="0000FF"/>
                </a:solidFill>
                <a:latin typeface="Athelas" charset="0"/>
                <a:ea typeface="Athelas" charset="0"/>
                <a:cs typeface="Athelas" charset="0"/>
              </a:rPr>
              <a:t>aajains</a:t>
            </a:r>
            <a:r>
              <a:rPr lang="en-US" sz="1200" dirty="0">
                <a:solidFill>
                  <a:srgbClr val="0000FF"/>
                </a:solidFill>
                <a:latin typeface="Athelas" charset="0"/>
                <a:ea typeface="Athelas" charset="0"/>
                <a:cs typeface="Athelas" charset="0"/>
              </a:rPr>
              <a:t>/springboard-</a:t>
            </a:r>
            <a:r>
              <a:rPr lang="en-US" sz="1200" dirty="0" err="1">
                <a:solidFill>
                  <a:srgbClr val="0000FF"/>
                </a:solidFill>
                <a:latin typeface="Athelas" charset="0"/>
                <a:ea typeface="Athelas" charset="0"/>
                <a:cs typeface="Athelas" charset="0"/>
              </a:rPr>
              <a:t>datascience</a:t>
            </a:r>
            <a:r>
              <a:rPr lang="en-US" sz="1200" dirty="0">
                <a:solidFill>
                  <a:srgbClr val="0000FF"/>
                </a:solidFill>
                <a:latin typeface="Athelas" charset="0"/>
                <a:ea typeface="Athelas" charset="0"/>
                <a:cs typeface="Athelas" charset="0"/>
              </a:rPr>
              <a:t>-intensive/blob/master/</a:t>
            </a:r>
            <a:r>
              <a:rPr lang="en-US" sz="1200" dirty="0" err="1">
                <a:solidFill>
                  <a:srgbClr val="0000FF"/>
                </a:solidFill>
                <a:latin typeface="Athelas" charset="0"/>
                <a:ea typeface="Athelas" charset="0"/>
                <a:cs typeface="Athelas" charset="0"/>
              </a:rPr>
              <a:t>capstone_project</a:t>
            </a:r>
            <a:r>
              <a:rPr lang="en-US" sz="1200" dirty="0">
                <a:solidFill>
                  <a:srgbClr val="0000FF"/>
                </a:solidFill>
                <a:latin typeface="Athelas" charset="0"/>
                <a:ea typeface="Athelas" charset="0"/>
                <a:cs typeface="Athelas" charset="0"/>
              </a:rPr>
              <a:t>/EDA/ExploratoryDataAnalysis_v1.ipynb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3231996" y="1841772"/>
            <a:ext cx="5845059" cy="2032250"/>
          </a:xfrm>
          <a:prstGeom prst="rect">
            <a:avLst/>
          </a:prstGeom>
          <a:solidFill>
            <a:srgbClr val="374C78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 smtClean="0">
                <a:solidFill>
                  <a:srgbClr val="08FF05"/>
                </a:solidFill>
                <a:latin typeface="Athelas" charset="0"/>
                <a:ea typeface="Athelas" charset="0"/>
                <a:cs typeface="Athelas" charset="0"/>
              </a:rPr>
              <a:t>Flight schedules</a:t>
            </a:r>
            <a:br>
              <a:rPr lang="en-US" sz="3000" dirty="0" smtClean="0">
                <a:solidFill>
                  <a:srgbClr val="08FF05"/>
                </a:solidFill>
                <a:latin typeface="Athelas" charset="0"/>
                <a:ea typeface="Athelas" charset="0"/>
                <a:cs typeface="Athelas" charset="0"/>
              </a:rPr>
            </a:br>
            <a:r>
              <a:rPr lang="en-US" sz="3000" dirty="0" smtClean="0">
                <a:solidFill>
                  <a:srgbClr val="08FF05"/>
                </a:solidFill>
                <a:latin typeface="Athelas" charset="0"/>
                <a:ea typeface="Athelas" charset="0"/>
                <a:cs typeface="Athelas" charset="0"/>
              </a:rPr>
              <a:t>Airports</a:t>
            </a:r>
            <a:br>
              <a:rPr lang="en-US" sz="3000" dirty="0" smtClean="0">
                <a:solidFill>
                  <a:srgbClr val="08FF05"/>
                </a:solidFill>
                <a:latin typeface="Athelas" charset="0"/>
                <a:ea typeface="Athelas" charset="0"/>
                <a:cs typeface="Athelas" charset="0"/>
              </a:rPr>
            </a:br>
            <a:r>
              <a:rPr lang="en-US" sz="3000" dirty="0" smtClean="0">
                <a:solidFill>
                  <a:srgbClr val="08FF05"/>
                </a:solidFill>
                <a:latin typeface="Athelas" charset="0"/>
                <a:ea typeface="Athelas" charset="0"/>
                <a:cs typeface="Athelas" charset="0"/>
              </a:rPr>
              <a:t>Airlines</a:t>
            </a:r>
            <a:br>
              <a:rPr lang="en-US" sz="3000" dirty="0" smtClean="0">
                <a:solidFill>
                  <a:srgbClr val="08FF05"/>
                </a:solidFill>
                <a:latin typeface="Athelas" charset="0"/>
                <a:ea typeface="Athelas" charset="0"/>
                <a:cs typeface="Athelas" charset="0"/>
              </a:rPr>
            </a:br>
            <a:r>
              <a:rPr lang="en-US" sz="3000" dirty="0" smtClean="0">
                <a:solidFill>
                  <a:srgbClr val="08FF05"/>
                </a:solidFill>
                <a:latin typeface="Athelas" charset="0"/>
                <a:ea typeface="Athelas" charset="0"/>
                <a:cs typeface="Athelas" charset="0"/>
              </a:rPr>
              <a:t>Flight distance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3231996" y="4388558"/>
            <a:ext cx="5845059" cy="525474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 smtClean="0">
                <a:solidFill>
                  <a:srgbClr val="374C78"/>
                </a:solidFill>
                <a:latin typeface="Athelas" charset="0"/>
                <a:ea typeface="Athelas" charset="0"/>
                <a:cs typeface="Athelas" charset="0"/>
              </a:rPr>
              <a:t>Weather factors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3231996" y="5348112"/>
            <a:ext cx="5845059" cy="64911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 smtClean="0">
                <a:solidFill>
                  <a:srgbClr val="FFFF00"/>
                </a:solidFill>
                <a:latin typeface="Athelas" charset="0"/>
                <a:ea typeface="Athelas" charset="0"/>
                <a:cs typeface="Athelas" charset="0"/>
              </a:rPr>
              <a:t>Flight historical performances </a:t>
            </a:r>
            <a:endParaRPr lang="en-US" sz="3000" dirty="0">
              <a:solidFill>
                <a:srgbClr val="FFFF00"/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3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9837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Flight Cancellation </a:t>
            </a:r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Rate: </a:t>
            </a:r>
            <a:r>
              <a:rPr lang="en-US" sz="4000" dirty="0" smtClean="0">
                <a:latin typeface="Athelas" charset="0"/>
                <a:ea typeface="Athelas" charset="0"/>
                <a:cs typeface="Athelas" charset="0"/>
              </a:rPr>
              <a:t>Definition</a:t>
            </a:r>
            <a:endParaRPr lang="en-US" sz="4000" dirty="0"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3" name="Picture 2" descr="daily_flights_cancella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09" y="551930"/>
            <a:ext cx="6752679" cy="27010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05" y="3270560"/>
            <a:ext cx="6883284" cy="625753"/>
          </a:xfrm>
          <a:prstGeom prst="rect">
            <a:avLst/>
          </a:prstGeom>
          <a:ln>
            <a:solidFill>
              <a:srgbClr val="660066"/>
            </a:solidFill>
          </a:ln>
        </p:spPr>
      </p:pic>
      <p:pic>
        <p:nvPicPr>
          <p:cNvPr id="5" name="Picture 4" descr="daily_canrat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09" y="4015738"/>
            <a:ext cx="6828368" cy="2731347"/>
          </a:xfrm>
          <a:prstGeom prst="rect">
            <a:avLst/>
          </a:prstGeom>
        </p:spPr>
      </p:pic>
      <p:sp>
        <p:nvSpPr>
          <p:cNvPr id="29" name="Curved Right Arrow 28"/>
          <p:cNvSpPr/>
          <p:nvPr/>
        </p:nvSpPr>
        <p:spPr>
          <a:xfrm>
            <a:off x="177508" y="3645762"/>
            <a:ext cx="682834" cy="2061838"/>
          </a:xfrm>
          <a:prstGeom prst="curvedRightArrow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12514" y="5657671"/>
            <a:ext cx="3779486" cy="1200329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thelas Regular"/>
                <a:cs typeface="Athelas Regular"/>
              </a:rPr>
              <a:t>Here, a given scenario corresponds to a date. A scenario could be a weather condition, or a specific airline, or an airport, or a day of week, etc..</a:t>
            </a:r>
            <a:endParaRPr lang="en-US" dirty="0">
              <a:solidFill>
                <a:srgbClr val="0000FF"/>
              </a:solidFill>
              <a:latin typeface="Athelas Regular"/>
              <a:cs typeface="Athelas Regular"/>
            </a:endParaRPr>
          </a:p>
        </p:txBody>
      </p:sp>
      <p:sp>
        <p:nvSpPr>
          <p:cNvPr id="12" name="Curved Left Arrow 11"/>
          <p:cNvSpPr/>
          <p:nvPr/>
        </p:nvSpPr>
        <p:spPr>
          <a:xfrm>
            <a:off x="7768833" y="1622777"/>
            <a:ext cx="587237" cy="2107651"/>
          </a:xfrm>
          <a:prstGeom prst="curvedLeftArrow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25277" y="582442"/>
            <a:ext cx="42256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thelas Regular"/>
                <a:cs typeface="Athelas Regular"/>
              </a:rPr>
              <a:t>Number of flights and cancellations on a daily basis</a:t>
            </a:r>
            <a:endParaRPr lang="en-US" sz="2200" dirty="0">
              <a:latin typeface="Athelas Regular"/>
              <a:cs typeface="Athelas Regular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49588" y="4061061"/>
            <a:ext cx="42256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thelas Regular"/>
                <a:cs typeface="Athelas Regular"/>
              </a:rPr>
              <a:t>Cancellation rates on a daily basis</a:t>
            </a:r>
            <a:endParaRPr lang="en-US" sz="2200" dirty="0">
              <a:latin typeface="Athelas Regular"/>
              <a:cs typeface="Athelas Regular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307689" y="6484275"/>
            <a:ext cx="2743200" cy="365125"/>
          </a:xfrm>
        </p:spPr>
        <p:txBody>
          <a:bodyPr/>
          <a:lstStyle/>
          <a:p>
            <a:fld id="{16FA6B3E-46B9-EC46-AB95-0E643768DDA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3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31996" y="1841772"/>
            <a:ext cx="5845059" cy="2032250"/>
          </a:xfrm>
          <a:prstGeom prst="rect">
            <a:avLst/>
          </a:prstGeom>
          <a:solidFill>
            <a:srgbClr val="374C78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 smtClean="0">
                <a:solidFill>
                  <a:srgbClr val="08FF05"/>
                </a:solidFill>
                <a:latin typeface="Athelas" charset="0"/>
                <a:ea typeface="Athelas" charset="0"/>
                <a:cs typeface="Athelas" charset="0"/>
              </a:rPr>
              <a:t>Flight schedules</a:t>
            </a:r>
            <a:br>
              <a:rPr lang="en-US" sz="3000" dirty="0" smtClean="0">
                <a:solidFill>
                  <a:srgbClr val="08FF05"/>
                </a:solidFill>
                <a:latin typeface="Athelas" charset="0"/>
                <a:ea typeface="Athelas" charset="0"/>
                <a:cs typeface="Athelas" charset="0"/>
              </a:rPr>
            </a:br>
            <a:r>
              <a:rPr lang="en-US" sz="3000" dirty="0" smtClean="0">
                <a:solidFill>
                  <a:srgbClr val="08FF05"/>
                </a:solidFill>
                <a:latin typeface="Athelas" charset="0"/>
                <a:ea typeface="Athelas" charset="0"/>
                <a:cs typeface="Athelas" charset="0"/>
              </a:rPr>
              <a:t>Airports</a:t>
            </a:r>
            <a:br>
              <a:rPr lang="en-US" sz="3000" dirty="0" smtClean="0">
                <a:solidFill>
                  <a:srgbClr val="08FF05"/>
                </a:solidFill>
                <a:latin typeface="Athelas" charset="0"/>
                <a:ea typeface="Athelas" charset="0"/>
                <a:cs typeface="Athelas" charset="0"/>
              </a:rPr>
            </a:br>
            <a:r>
              <a:rPr lang="en-US" sz="3000" dirty="0" smtClean="0">
                <a:solidFill>
                  <a:srgbClr val="08FF05"/>
                </a:solidFill>
                <a:latin typeface="Athelas" charset="0"/>
                <a:ea typeface="Athelas" charset="0"/>
                <a:cs typeface="Athelas" charset="0"/>
              </a:rPr>
              <a:t>Airlines</a:t>
            </a:r>
            <a:br>
              <a:rPr lang="en-US" sz="3000" dirty="0" smtClean="0">
                <a:solidFill>
                  <a:srgbClr val="08FF05"/>
                </a:solidFill>
                <a:latin typeface="Athelas" charset="0"/>
                <a:ea typeface="Athelas" charset="0"/>
                <a:cs typeface="Athelas" charset="0"/>
              </a:rPr>
            </a:br>
            <a:r>
              <a:rPr lang="en-US" sz="3000" dirty="0" smtClean="0">
                <a:solidFill>
                  <a:srgbClr val="08FF05"/>
                </a:solidFill>
                <a:latin typeface="Athelas" charset="0"/>
                <a:ea typeface="Athelas" charset="0"/>
                <a:cs typeface="Athelas" charset="0"/>
              </a:rPr>
              <a:t>Flight distance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6B3E-46B9-EC46-AB95-0E643768DD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2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1485</Words>
  <Application>Microsoft Macintosh PowerPoint</Application>
  <PresentationFormat>Widescreen</PresentationFormat>
  <Paragraphs>251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Athelas</vt:lpstr>
      <vt:lpstr>Athelas Bold</vt:lpstr>
      <vt:lpstr>Athelas Regular</vt:lpstr>
      <vt:lpstr>Avenir Medium</vt:lpstr>
      <vt:lpstr>Calibri</vt:lpstr>
      <vt:lpstr>Calibri Light</vt:lpstr>
      <vt:lpstr>Wingdings</vt:lpstr>
      <vt:lpstr>Arial</vt:lpstr>
      <vt:lpstr>Office Theme</vt:lpstr>
      <vt:lpstr>Predicting the Likelihood of Flight Cancellations</vt:lpstr>
      <vt:lpstr>The Problem</vt:lpstr>
      <vt:lpstr>Who might care?</vt:lpstr>
      <vt:lpstr>What factors might affect flight cancellations?</vt:lpstr>
      <vt:lpstr>Data Information</vt:lpstr>
      <vt:lpstr>Engineering Flight Historical Performance Features From Flight Data</vt:lpstr>
      <vt:lpstr>Data Exploration https://github.com/aajains/springboard-datascience-intensive/blob/master/capstone_project/EDA/ExploratoryDataAnalysis_v1.ipynb</vt:lpstr>
      <vt:lpstr>Flight Cancellation Rate: Definition</vt:lpstr>
      <vt:lpstr>PowerPoint Presentation</vt:lpstr>
      <vt:lpstr>Flight Schedules</vt:lpstr>
      <vt:lpstr>Airports and Airlines</vt:lpstr>
      <vt:lpstr>Flight Distance</vt:lpstr>
      <vt:lpstr>PowerPoint Presentation</vt:lpstr>
      <vt:lpstr>Temperature, Humidity and Wind Speed</vt:lpstr>
      <vt:lpstr>Wind Direction</vt:lpstr>
      <vt:lpstr>Weather Conditions</vt:lpstr>
      <vt:lpstr>PowerPoint Presentation</vt:lpstr>
      <vt:lpstr>Cancellation and Diversion History</vt:lpstr>
      <vt:lpstr>Some Historical Indicators</vt:lpstr>
      <vt:lpstr>Departure and Arrival Delay History</vt:lpstr>
      <vt:lpstr>Machine Learning Modeling https://github.com/aajains/springboard-datascience-intensive/tree/master/capstone_project/Modeling</vt:lpstr>
      <vt:lpstr>Modeling Overview</vt:lpstr>
      <vt:lpstr>Modeling Steps</vt:lpstr>
      <vt:lpstr>Resampling/Weighting Techniques Used:</vt:lpstr>
      <vt:lpstr>Model Comparisons</vt:lpstr>
      <vt:lpstr>Model Comparisons</vt:lpstr>
      <vt:lpstr>Some Details on the Best Model (ET)</vt:lpstr>
      <vt:lpstr>Some Details on the Best Model (ET)</vt:lpstr>
      <vt:lpstr>Testing on Under-sampled Test Data</vt:lpstr>
      <vt:lpstr>Testing on Under-sampled Test Data</vt:lpstr>
      <vt:lpstr>Using the Model</vt:lpstr>
      <vt:lpstr>An Example of Model Usage: Possible Recommendations </vt:lpstr>
      <vt:lpstr>Assumptions, Limitations and Disclaimers</vt:lpstr>
      <vt:lpstr>More Ideas to Improve the Model in Future</vt:lpstr>
      <vt:lpstr>Conclusions</vt:lpstr>
      <vt:lpstr>Thank you!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Likelihood of Flight Cancellations</dc:title>
  <dc:subject/>
  <dc:creator>aashishjain</dc:creator>
  <cp:keywords/>
  <dc:description/>
  <cp:lastModifiedBy>jen gallegos</cp:lastModifiedBy>
  <cp:revision>104</cp:revision>
  <dcterms:created xsi:type="dcterms:W3CDTF">2017-07-27T21:32:01Z</dcterms:created>
  <dcterms:modified xsi:type="dcterms:W3CDTF">2017-07-31T23:48:08Z</dcterms:modified>
  <cp:category/>
</cp:coreProperties>
</file>